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1"/>
  </p:notesMasterIdLst>
  <p:handoutMasterIdLst>
    <p:handoutMasterId r:id="rId42"/>
  </p:handoutMasterIdLst>
  <p:sldIdLst>
    <p:sldId id="256" r:id="rId2"/>
    <p:sldId id="443" r:id="rId3"/>
    <p:sldId id="444" r:id="rId4"/>
    <p:sldId id="408" r:id="rId5"/>
    <p:sldId id="423" r:id="rId6"/>
    <p:sldId id="424" r:id="rId7"/>
    <p:sldId id="435" r:id="rId8"/>
    <p:sldId id="430" r:id="rId9"/>
    <p:sldId id="431" r:id="rId10"/>
    <p:sldId id="432" r:id="rId11"/>
    <p:sldId id="436" r:id="rId12"/>
    <p:sldId id="442" r:id="rId13"/>
    <p:sldId id="433" r:id="rId14"/>
    <p:sldId id="434" r:id="rId15"/>
    <p:sldId id="439" r:id="rId16"/>
    <p:sldId id="437" r:id="rId17"/>
    <p:sldId id="438" r:id="rId18"/>
    <p:sldId id="427" r:id="rId19"/>
    <p:sldId id="441" r:id="rId20"/>
    <p:sldId id="440" r:id="rId21"/>
    <p:sldId id="428" r:id="rId22"/>
    <p:sldId id="525" r:id="rId23"/>
    <p:sldId id="516" r:id="rId24"/>
    <p:sldId id="478" r:id="rId25"/>
    <p:sldId id="491" r:id="rId26"/>
    <p:sldId id="524" r:id="rId27"/>
    <p:sldId id="471" r:id="rId28"/>
    <p:sldId id="494" r:id="rId29"/>
    <p:sldId id="526" r:id="rId30"/>
    <p:sldId id="527" r:id="rId31"/>
    <p:sldId id="505" r:id="rId32"/>
    <p:sldId id="509" r:id="rId33"/>
    <p:sldId id="507" r:id="rId34"/>
    <p:sldId id="800" r:id="rId35"/>
    <p:sldId id="802" r:id="rId36"/>
    <p:sldId id="794" r:id="rId37"/>
    <p:sldId id="795" r:id="rId38"/>
    <p:sldId id="793" r:id="rId39"/>
    <p:sldId id="79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233" autoAdjust="0"/>
    <p:restoredTop sz="92239" autoAdjust="0"/>
  </p:normalViewPr>
  <p:slideViewPr>
    <p:cSldViewPr snapToGrid="0" snapToObjects="1">
      <p:cViewPr varScale="1">
        <p:scale>
          <a:sx n="68" d="100"/>
          <a:sy n="68" d="100"/>
        </p:scale>
        <p:origin x="200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4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B57D5593-29A7-40DB-ACBC-61EFAD07ACD8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98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1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5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17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366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-13544550" y="-9431338"/>
            <a:ext cx="27092275" cy="20320001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wrap="square" lIns="96661" tIns="48331" rIns="96661" bIns="48331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9CD0B5-48A1-4486-B894-3A0ED05379BA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39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5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99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15623C-D6AD-AB46-ABCA-ABFD7C08493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34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544550" y="-9431338"/>
            <a:ext cx="27092275" cy="20320001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substochastic 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square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 with nonnegative entries so that every row adds up to at most 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lIns="96661" tIns="48331" rIns="96661" bIns="48331"/>
          <a:lstStyle/>
          <a:p>
            <a:pPr>
              <a:defRPr/>
            </a:pPr>
            <a:fld id="{AFC9DC3A-21D3-41F8-AD42-0C0618F9AA7D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462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EC 2016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EC 2016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EC 2016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#13 – 3/10/2020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738503" cy="1371600"/>
          </a:xfrm>
        </p:spPr>
        <p:txBody>
          <a:bodyPr>
            <a:normAutofit/>
          </a:bodyPr>
          <a:lstStyle/>
          <a:p>
            <a:r>
              <a:rPr lang="en-US" dirty="0"/>
              <a:t>Commitment as an extensive-form game…</a:t>
            </a:r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355787" y="1371320"/>
            <a:ext cx="8135471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b="1" dirty="0">
                <a:solidFill>
                  <a:srgbClr val="000000"/>
                </a:solidFill>
                <a:latin typeface="Arial" charset="0"/>
              </a:rPr>
              <a:t>For the case of committing to a mixed strategy:</a:t>
            </a:r>
            <a:endParaRPr lang="en-US" sz="3530" b="1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08710" y="1919008"/>
            <a:ext cx="8875059" cy="3624699"/>
            <a:chOff x="208710" y="1919008"/>
            <a:chExt cx="8875059" cy="3624699"/>
          </a:xfrm>
        </p:grpSpPr>
        <p:sp>
          <p:nvSpPr>
            <p:cNvPr id="65539" name="Line 3"/>
            <p:cNvSpPr>
              <a:spLocks noChangeShapeType="1"/>
            </p:cNvSpPr>
            <p:nvPr/>
          </p:nvSpPr>
          <p:spPr bwMode="auto">
            <a:xfrm flipH="1">
              <a:off x="1392331" y="2147328"/>
              <a:ext cx="273563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0" name="Line 4"/>
            <p:cNvSpPr>
              <a:spLocks noChangeShapeType="1"/>
            </p:cNvSpPr>
            <p:nvPr/>
          </p:nvSpPr>
          <p:spPr bwMode="auto">
            <a:xfrm>
              <a:off x="4127968" y="2147328"/>
              <a:ext cx="3402386" cy="158703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1" name="Text Box 5"/>
            <p:cNvSpPr txBox="1">
              <a:spLocks noChangeArrowheads="1"/>
            </p:cNvSpPr>
            <p:nvPr/>
          </p:nvSpPr>
          <p:spPr bwMode="auto">
            <a:xfrm>
              <a:off x="3241301" y="191900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5542" name="Text Box 6"/>
            <p:cNvSpPr txBox="1">
              <a:spLocks noChangeArrowheads="1"/>
            </p:cNvSpPr>
            <p:nvPr/>
          </p:nvSpPr>
          <p:spPr bwMode="auto">
            <a:xfrm>
              <a:off x="355787" y="3504640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5543" name="Line 7"/>
            <p:cNvSpPr>
              <a:spLocks noChangeShapeType="1"/>
            </p:cNvSpPr>
            <p:nvPr/>
          </p:nvSpPr>
          <p:spPr bwMode="auto">
            <a:xfrm flipH="1">
              <a:off x="6939243" y="3734361"/>
              <a:ext cx="591110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4" name="Line 8"/>
            <p:cNvSpPr>
              <a:spLocks noChangeShapeType="1"/>
            </p:cNvSpPr>
            <p:nvPr/>
          </p:nvSpPr>
          <p:spPr bwMode="auto">
            <a:xfrm>
              <a:off x="7530353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5" name="Line 9"/>
            <p:cNvSpPr>
              <a:spLocks noChangeShapeType="1"/>
            </p:cNvSpPr>
            <p:nvPr/>
          </p:nvSpPr>
          <p:spPr bwMode="auto">
            <a:xfrm flipH="1">
              <a:off x="504265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6" name="Line 10"/>
            <p:cNvSpPr>
              <a:spLocks noChangeShapeType="1"/>
            </p:cNvSpPr>
            <p:nvPr/>
          </p:nvSpPr>
          <p:spPr bwMode="auto">
            <a:xfrm>
              <a:off x="1392331" y="3734361"/>
              <a:ext cx="442632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47" name="Text Box 11"/>
            <p:cNvSpPr txBox="1">
              <a:spLocks noChangeArrowheads="1"/>
            </p:cNvSpPr>
            <p:nvPr/>
          </p:nvSpPr>
          <p:spPr bwMode="auto">
            <a:xfrm>
              <a:off x="208710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5548" name="Text Box 12"/>
            <p:cNvSpPr txBox="1">
              <a:spLocks noChangeArrowheads="1"/>
            </p:cNvSpPr>
            <p:nvPr/>
          </p:nvSpPr>
          <p:spPr bwMode="auto">
            <a:xfrm>
              <a:off x="1539409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5549" name="Text Box 13"/>
            <p:cNvSpPr txBox="1">
              <a:spLocks noChangeArrowheads="1"/>
            </p:cNvSpPr>
            <p:nvPr/>
          </p:nvSpPr>
          <p:spPr bwMode="auto">
            <a:xfrm>
              <a:off x="6642287" y="5181320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5550" name="Text Box 14"/>
            <p:cNvSpPr txBox="1">
              <a:spLocks noChangeArrowheads="1"/>
            </p:cNvSpPr>
            <p:nvPr/>
          </p:nvSpPr>
          <p:spPr bwMode="auto">
            <a:xfrm>
              <a:off x="8195703" y="5146302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5552" name="Text Box 16"/>
            <p:cNvSpPr txBox="1">
              <a:spLocks noChangeArrowheads="1"/>
            </p:cNvSpPr>
            <p:nvPr/>
          </p:nvSpPr>
          <p:spPr bwMode="auto">
            <a:xfrm>
              <a:off x="1909203" y="2591361"/>
              <a:ext cx="739588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(1,0) (=Up)</a:t>
              </a:r>
            </a:p>
          </p:txBody>
        </p:sp>
        <p:sp>
          <p:nvSpPr>
            <p:cNvPr id="65553" name="Text Box 17"/>
            <p:cNvSpPr txBox="1">
              <a:spLocks noChangeArrowheads="1"/>
            </p:cNvSpPr>
            <p:nvPr/>
          </p:nvSpPr>
          <p:spPr bwMode="auto">
            <a:xfrm>
              <a:off x="282949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4" name="Text Box 18"/>
            <p:cNvSpPr txBox="1">
              <a:spLocks noChangeArrowheads="1"/>
            </p:cNvSpPr>
            <p:nvPr/>
          </p:nvSpPr>
          <p:spPr bwMode="auto">
            <a:xfrm>
              <a:off x="6716526" y="4343681"/>
              <a:ext cx="665349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55" name="Text Box 19"/>
            <p:cNvSpPr txBox="1">
              <a:spLocks noChangeArrowheads="1"/>
            </p:cNvSpPr>
            <p:nvPr/>
          </p:nvSpPr>
          <p:spPr bwMode="auto">
            <a:xfrm>
              <a:off x="8048625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6" name="Text Box 20"/>
            <p:cNvSpPr txBox="1">
              <a:spLocks noChangeArrowheads="1"/>
            </p:cNvSpPr>
            <p:nvPr/>
          </p:nvSpPr>
          <p:spPr bwMode="auto">
            <a:xfrm>
              <a:off x="1613647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57" name="Line 21"/>
            <p:cNvSpPr>
              <a:spLocks noChangeShapeType="1"/>
            </p:cNvSpPr>
            <p:nvPr/>
          </p:nvSpPr>
          <p:spPr bwMode="auto">
            <a:xfrm flipH="1">
              <a:off x="3683934" y="3734361"/>
              <a:ext cx="888066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8" name="Line 22"/>
            <p:cNvSpPr>
              <a:spLocks noChangeShapeType="1"/>
            </p:cNvSpPr>
            <p:nvPr/>
          </p:nvSpPr>
          <p:spPr bwMode="auto">
            <a:xfrm>
              <a:off x="4572000" y="3734361"/>
              <a:ext cx="444034" cy="13713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59" name="Text Box 23"/>
            <p:cNvSpPr txBox="1">
              <a:spLocks noChangeArrowheads="1"/>
            </p:cNvSpPr>
            <p:nvPr/>
          </p:nvSpPr>
          <p:spPr bwMode="auto">
            <a:xfrm>
              <a:off x="3167063" y="5181320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.5, .5</a:t>
              </a:r>
            </a:p>
          </p:txBody>
        </p:sp>
        <p:sp>
          <p:nvSpPr>
            <p:cNvPr id="65560" name="Text Box 24"/>
            <p:cNvSpPr txBox="1">
              <a:spLocks noChangeArrowheads="1"/>
            </p:cNvSpPr>
            <p:nvPr/>
          </p:nvSpPr>
          <p:spPr bwMode="auto">
            <a:xfrm>
              <a:off x="4720478" y="5181320"/>
              <a:ext cx="8866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2.5, .5</a:t>
              </a:r>
            </a:p>
          </p:txBody>
        </p:sp>
        <p:sp>
          <p:nvSpPr>
            <p:cNvPr id="65561" name="Text Box 25"/>
            <p:cNvSpPr txBox="1">
              <a:spLocks noChangeArrowheads="1"/>
            </p:cNvSpPr>
            <p:nvPr/>
          </p:nvSpPr>
          <p:spPr bwMode="auto">
            <a:xfrm>
              <a:off x="3462618" y="4343681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5562" name="Text Box 26"/>
            <p:cNvSpPr txBox="1">
              <a:spLocks noChangeArrowheads="1"/>
            </p:cNvSpPr>
            <p:nvPr/>
          </p:nvSpPr>
          <p:spPr bwMode="auto">
            <a:xfrm>
              <a:off x="4793316" y="4343681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5563" name="Line 27"/>
            <p:cNvSpPr>
              <a:spLocks noChangeShapeType="1"/>
            </p:cNvSpPr>
            <p:nvPr/>
          </p:nvSpPr>
          <p:spPr bwMode="auto">
            <a:xfrm>
              <a:off x="4127968" y="2133320"/>
              <a:ext cx="444033" cy="1601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5564" name="Text Box 28"/>
            <p:cNvSpPr txBox="1">
              <a:spLocks noChangeArrowheads="1"/>
            </p:cNvSpPr>
            <p:nvPr/>
          </p:nvSpPr>
          <p:spPr bwMode="auto">
            <a:xfrm>
              <a:off x="5976938" y="2591361"/>
              <a:ext cx="888066" cy="5253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(0,1) (=Down)</a:t>
              </a:r>
            </a:p>
          </p:txBody>
        </p:sp>
        <p:sp>
          <p:nvSpPr>
            <p:cNvPr id="65565" name="Text Box 29"/>
            <p:cNvSpPr txBox="1">
              <a:spLocks noChangeArrowheads="1"/>
            </p:cNvSpPr>
            <p:nvPr/>
          </p:nvSpPr>
          <p:spPr bwMode="auto">
            <a:xfrm>
              <a:off x="3683934" y="2606769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(.5,.5)</a:t>
              </a:r>
            </a:p>
          </p:txBody>
        </p:sp>
        <p:sp>
          <p:nvSpPr>
            <p:cNvPr id="65566" name="Text Box 30"/>
            <p:cNvSpPr txBox="1">
              <a:spLocks noChangeArrowheads="1"/>
            </p:cNvSpPr>
            <p:nvPr/>
          </p:nvSpPr>
          <p:spPr bwMode="auto">
            <a:xfrm>
              <a:off x="2827251" y="3050802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  <p:sp>
          <p:nvSpPr>
            <p:cNvPr id="65567" name="Text Box 31"/>
            <p:cNvSpPr txBox="1">
              <a:spLocks noChangeArrowheads="1"/>
            </p:cNvSpPr>
            <p:nvPr/>
          </p:nvSpPr>
          <p:spPr bwMode="auto">
            <a:xfrm>
              <a:off x="5052320" y="3048000"/>
              <a:ext cx="487722" cy="457349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none" lIns="89896" tIns="44948" rIns="89896" bIns="44948">
              <a:spAutoFit/>
            </a:bodyPr>
            <a:lstStyle/>
            <a:p>
              <a:pPr algn="ctr" defTabSz="449660"/>
              <a:r>
                <a:rPr lang="en-US" sz="2382" b="1">
                  <a:latin typeface="Arial" charset="0"/>
                </a:rPr>
                <a:t>…</a:t>
              </a:r>
            </a:p>
          </p:txBody>
        </p:sp>
      </p:grpSp>
      <p:sp>
        <p:nvSpPr>
          <p:cNvPr id="65568" name="Rectangle 32"/>
          <p:cNvSpPr>
            <a:spLocks noChangeArrowheads="1"/>
          </p:cNvSpPr>
          <p:nvPr/>
        </p:nvSpPr>
        <p:spPr bwMode="auto">
          <a:xfrm>
            <a:off x="268941" y="5750019"/>
            <a:ext cx="8740588" cy="839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Economist: Just an extensive-form game </a:t>
            </a:r>
            <a:r>
              <a:rPr lang="is-IS" b="1" dirty="0">
                <a:solidFill>
                  <a:srgbClr val="000000"/>
                </a:solidFill>
                <a:latin typeface="Arial" charset="0"/>
              </a:rPr>
              <a:t>…</a:t>
            </a:r>
            <a:endParaRPr lang="en-US" b="1" dirty="0">
              <a:solidFill>
                <a:srgbClr val="000000"/>
              </a:solidFill>
              <a:latin typeface="Arial" charset="0"/>
            </a:endParaRPr>
          </a:p>
          <a:p>
            <a:pPr marL="324988" indent="-324988">
              <a:spcBef>
                <a:spcPts val="794"/>
              </a:spcBef>
              <a:buClr>
                <a:srgbClr val="000000"/>
              </a:buClr>
              <a:buSzPct val="100000"/>
              <a:buFont typeface="Arial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charset="0"/>
              </a:rPr>
              <a:t>Computer scientist: </a:t>
            </a:r>
            <a:r>
              <a:rPr lang="en-US" b="1" dirty="0">
                <a:solidFill>
                  <a:schemeClr val="tx2"/>
                </a:solidFill>
                <a:latin typeface="Arial" charset="0"/>
              </a:rPr>
              <a:t>Infinite-size game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!  Representation matters</a:t>
            </a:r>
            <a:endParaRPr lang="en-US" sz="36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0729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51" grpId="0"/>
      <p:bldP spid="655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</a:t>
            </a:r>
            <a:r>
              <a:rPr lang="en-US" dirty="0" err="1"/>
              <a:t>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96989" cy="43735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Special case: 2-player zero-sum normal-form games</a:t>
            </a:r>
          </a:p>
          <a:p>
            <a:r>
              <a:rPr lang="en-US" dirty="0"/>
              <a:t>Recall: Row player plays Minimax strategy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Minimizes the maximum expected utility to the Col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Doesn’t matter who commits to what, when</a:t>
            </a:r>
          </a:p>
          <a:p>
            <a:br>
              <a:rPr lang="en-US" dirty="0"/>
            </a:br>
            <a:r>
              <a:rPr lang="en-US" dirty="0"/>
              <a:t>Minimax strategies	= Nash Equilibrium </a:t>
            </a:r>
          </a:p>
          <a:p>
            <a:r>
              <a:rPr lang="en-US" dirty="0"/>
              <a:t>			= </a:t>
            </a:r>
            <a:r>
              <a:rPr lang="en-US" dirty="0" err="1">
                <a:solidFill>
                  <a:schemeClr val="tx2"/>
                </a:solidFill>
              </a:rPr>
              <a:t>Stackelberg</a:t>
            </a:r>
            <a:r>
              <a:rPr lang="en-US" dirty="0">
                <a:solidFill>
                  <a:schemeClr val="tx2"/>
                </a:solidFill>
              </a:rPr>
              <a:t> Equilibrium</a:t>
            </a:r>
          </a:p>
          <a:p>
            <a:r>
              <a:rPr lang="en-US" dirty="0">
                <a:solidFill>
                  <a:schemeClr val="tx2"/>
                </a:solidFill>
              </a:rPr>
              <a:t>			</a:t>
            </a:r>
            <a:r>
              <a:rPr lang="en-US" dirty="0"/>
              <a:t>(not the case for general games)</a:t>
            </a:r>
          </a:p>
          <a:p>
            <a:br>
              <a:rPr lang="en-US" dirty="0"/>
            </a:br>
            <a:r>
              <a:rPr lang="en-US" dirty="0"/>
              <a:t>Polynomial time computation via LP – earlier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2-P Z-S</a:t>
            </a:r>
          </a:p>
        </p:txBody>
      </p:sp>
    </p:spTree>
    <p:extLst>
      <p:ext uri="{BB962C8B-B14F-4D97-AF65-F5344CB8AC3E}">
        <p14:creationId xmlns:p14="http://schemas.microsoft.com/office/powerpoint/2010/main" val="108699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58C889-7C80-034B-A305-E13BE3106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Strong </a:t>
            </a:r>
            <a:r>
              <a:rPr lang="en-US" dirty="0" err="1"/>
              <a:t>Stackelberg</a:t>
            </a:r>
            <a:r>
              <a:rPr lang="en-US" dirty="0"/>
              <a:t> Equilibrium (SSE): follower breaks ties in favor of 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</a:p>
          <a:p>
            <a:r>
              <a:rPr lang="en-US" dirty="0"/>
              <a:t>Theorem [</a:t>
            </a:r>
            <a:r>
              <a:rPr lang="en-US" dirty="0" err="1"/>
              <a:t>Conitzer</a:t>
            </a:r>
            <a:r>
              <a:rPr lang="en-US" dirty="0"/>
              <a:t> &amp; </a:t>
            </a:r>
            <a:r>
              <a:rPr lang="en-US" dirty="0" err="1"/>
              <a:t>Sandholm</a:t>
            </a:r>
            <a:r>
              <a:rPr lang="en-US" dirty="0"/>
              <a:t>]: In 2-player, general-sum normal-form games, an SSE can be found in polytime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?????????????</a:t>
            </a:r>
          </a:p>
          <a:p>
            <a:r>
              <a:rPr lang="en-US" dirty="0"/>
              <a:t>Idea: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Iterate over every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pure strategy aka column </a:t>
            </a:r>
            <a:r>
              <a:rPr lang="en-US" dirty="0">
                <a:solidFill>
                  <a:schemeClr val="accent3"/>
                </a:solidFill>
              </a:rPr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 a mixed strategy </a:t>
            </a:r>
            <a:r>
              <a:rPr lang="en-US" dirty="0">
                <a:solidFill>
                  <a:schemeClr val="tx2"/>
                </a:solidFill>
              </a:rPr>
              <a:t>r</a:t>
            </a:r>
            <a:r>
              <a:rPr lang="en-US" dirty="0"/>
              <a:t>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such that playing pure strategy </a:t>
            </a:r>
            <a:r>
              <a:rPr lang="en-US" dirty="0">
                <a:solidFill>
                  <a:schemeClr val="accent3"/>
                </a:solidFill>
              </a:rPr>
              <a:t>c</a:t>
            </a:r>
            <a:r>
              <a:rPr lang="en-US" dirty="0"/>
              <a:t> is a best response for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Choose </a:t>
            </a:r>
            <a:r>
              <a:rPr lang="en-US" dirty="0">
                <a:solidFill>
                  <a:schemeClr val="tx2"/>
                </a:solidFill>
              </a:rPr>
              <a:t>r*</a:t>
            </a:r>
            <a:r>
              <a:rPr lang="en-US" dirty="0"/>
              <a:t>, the best (aka highest value for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) mixed strategy amongst those strategies!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3165331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0705"/>
          </a:xfrm>
        </p:spPr>
        <p:txBody>
          <a:bodyPr>
            <a:normAutofit/>
          </a:bodyPr>
          <a:lstStyle/>
          <a:p>
            <a:r>
              <a:rPr lang="en-US" sz="2400" dirty="0"/>
              <a:t>Separate LP for every column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/>
              <a:t>:</a:t>
            </a:r>
          </a:p>
          <a:p>
            <a:r>
              <a:rPr lang="en-US" sz="2400" dirty="0"/>
              <a:t>	</a:t>
            </a:r>
          </a:p>
          <a:p>
            <a:r>
              <a:rPr lang="en-US" sz="2400" dirty="0"/>
              <a:t>	</a:t>
            </a:r>
            <a:r>
              <a:rPr lang="en-US" sz="2400" i="1" dirty="0"/>
              <a:t>maximize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u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tx2"/>
                </a:solidFill>
              </a:rPr>
              <a:t>(r,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</a:t>
            </a:r>
            <a:r>
              <a:rPr lang="en-US" sz="2400" dirty="0">
                <a:solidFill>
                  <a:schemeClr val="tx2"/>
                </a:solidFill>
              </a:rPr>
              <a:t>)</a:t>
            </a:r>
          </a:p>
          <a:p>
            <a:r>
              <a:rPr lang="en-US" sz="2400" dirty="0"/>
              <a:t>	</a:t>
            </a:r>
            <a:r>
              <a:rPr lang="en-US" sz="2400" i="1" dirty="0" err="1"/>
              <a:t>s.t.</a:t>
            </a:r>
            <a:endParaRPr lang="en-US" sz="2400" i="1" dirty="0"/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</a:t>
            </a:r>
            <a:r>
              <a:rPr lang="en-US" sz="2400" dirty="0"/>
              <a:t>,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c*)</a:t>
            </a:r>
            <a:r>
              <a:rPr lang="en-US" sz="2400" dirty="0"/>
              <a:t> </a:t>
            </a:r>
            <a:r>
              <a:rPr lang="el-GR" sz="2400" dirty="0"/>
              <a:t>≥</a:t>
            </a:r>
            <a:r>
              <a:rPr lang="en-US" sz="2400" dirty="0"/>
              <a:t> 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accent3"/>
                </a:solidFill>
              </a:rPr>
              <a:t>u</a:t>
            </a:r>
            <a:r>
              <a:rPr lang="en-US" sz="2400" baseline="-25000" dirty="0" err="1">
                <a:solidFill>
                  <a:schemeClr val="accent3"/>
                </a:solidFill>
              </a:rPr>
              <a:t>C</a:t>
            </a:r>
            <a:r>
              <a:rPr lang="en-US" sz="2400" dirty="0">
                <a:solidFill>
                  <a:schemeClr val="accent3"/>
                </a:solidFill>
              </a:rPr>
              <a:t>(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>
                <a:solidFill>
                  <a:schemeClr val="accent3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3"/>
                </a:solidFill>
              </a:rPr>
              <a:t>c)</a:t>
            </a:r>
          </a:p>
          <a:p>
            <a:r>
              <a:rPr lang="en-US" sz="2400" dirty="0"/>
              <a:t>	</a:t>
            </a:r>
            <a:r>
              <a:rPr lang="el-GR" sz="2400" dirty="0"/>
              <a:t>Σ</a:t>
            </a:r>
            <a:r>
              <a:rPr lang="en-US" sz="2400" baseline="-250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= 1</a:t>
            </a:r>
          </a:p>
          <a:p>
            <a:r>
              <a:rPr lang="en-US" sz="2400" dirty="0"/>
              <a:t>	</a:t>
            </a:r>
            <a:r>
              <a:rPr lang="en-US" sz="2400" i="1" dirty="0"/>
              <a:t>for all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2"/>
                </a:solidFill>
              </a:rPr>
              <a:t>r</a:t>
            </a:r>
            <a:r>
              <a:rPr lang="en-US" sz="2400" dirty="0"/>
              <a:t>, </a:t>
            </a:r>
            <a:r>
              <a:rPr lang="en-US" sz="2400" dirty="0" err="1">
                <a:solidFill>
                  <a:schemeClr val="tx2"/>
                </a:solidFill>
              </a:rPr>
              <a:t>p</a:t>
            </a:r>
            <a:r>
              <a:rPr lang="en-US" sz="2400" baseline="-25000" dirty="0" err="1">
                <a:solidFill>
                  <a:schemeClr val="tx2"/>
                </a:solidFill>
              </a:rPr>
              <a:t>r</a:t>
            </a:r>
            <a:r>
              <a:rPr lang="en-US" sz="2400" dirty="0"/>
              <a:t> </a:t>
            </a:r>
            <a:r>
              <a:rPr lang="en-US" sz="2400" u="sng" dirty="0"/>
              <a:t>&gt;</a:t>
            </a:r>
            <a:r>
              <a:rPr lang="en-US" sz="2400" dirty="0"/>
              <a:t> 0</a:t>
            </a:r>
          </a:p>
          <a:p>
            <a:endParaRPr lang="en-US" sz="2400" dirty="0"/>
          </a:p>
          <a:p>
            <a:r>
              <a:rPr lang="en-US" sz="2400" dirty="0"/>
              <a:t>Choose strategy from LP with highest objective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95909" y="2820378"/>
            <a:ext cx="1546412" cy="3894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Row utility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09003" y="4481293"/>
            <a:ext cx="2753108" cy="68811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/>
              <a:t>Distributional constraints</a:t>
            </a:r>
            <a:endParaRPr lang="en-US" sz="1941" dirty="0"/>
          </a:p>
        </p:txBody>
      </p:sp>
      <p:sp>
        <p:nvSpPr>
          <p:cNvPr id="14" name="TextBox 13"/>
          <p:cNvSpPr txBox="1"/>
          <p:nvPr/>
        </p:nvSpPr>
        <p:spPr>
          <a:xfrm>
            <a:off x="6687081" y="3886058"/>
            <a:ext cx="2218765" cy="6048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Column optimality </a:t>
            </a:r>
            <a:r>
              <a:rPr lang="en-US" sz="1400" dirty="0"/>
              <a:t>aka Col best response</a:t>
            </a:r>
            <a:endParaRPr lang="en-US" sz="194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76822"/>
            <a:ext cx="7956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</a:t>
            </a:r>
            <a:r>
              <a:rPr lang="en-US" i="1" dirty="0" err="1"/>
              <a:t>Conitzer</a:t>
            </a:r>
            <a:r>
              <a:rPr lang="en-US" i="1" dirty="0"/>
              <a:t> &amp; </a:t>
            </a:r>
            <a:r>
              <a:rPr lang="en-US" i="1" dirty="0" err="1"/>
              <a:t>Sandholm</a:t>
            </a:r>
            <a:r>
              <a:rPr lang="en-US" i="1" dirty="0"/>
              <a:t>, Computing the optimal strategy to commit to, EC-06]</a:t>
            </a:r>
          </a:p>
        </p:txBody>
      </p:sp>
      <p:sp>
        <p:nvSpPr>
          <p:cNvPr id="15" name="Explosion 1 1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2-P G-S</a:t>
            </a:r>
          </a:p>
        </p:txBody>
      </p:sp>
    </p:spTree>
    <p:extLst>
      <p:ext uri="{BB962C8B-B14F-4D97-AF65-F5344CB8AC3E}">
        <p14:creationId xmlns:p14="http://schemas.microsoft.com/office/powerpoint/2010/main" val="77302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graphicFrame>
        <p:nvGraphicFramePr>
          <p:cNvPr id="9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582727"/>
              </p:ext>
            </p:extLst>
          </p:nvPr>
        </p:nvGraphicFramePr>
        <p:xfrm>
          <a:off x="3352800" y="1747654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66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, </a:t>
                      </a: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34471" y="3455894"/>
            <a:ext cx="3751729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1x + 0y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5378824" y="3455894"/>
            <a:ext cx="3572671" cy="548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89894" tIns="44788" rIns="89894" bIns="44788" numCol="1" anchor="t" anchorCtr="0" compatLnSpc="1">
            <a:prstTxWarp prst="textNoShape">
              <a:avLst/>
            </a:prstTxWarp>
          </a:bodyPr>
          <a:lstStyle/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i="1" kern="0" dirty="0"/>
              <a:t>maximize</a:t>
            </a:r>
            <a:r>
              <a:rPr lang="en-US" sz="2471" kern="0" dirty="0"/>
              <a:t> </a:t>
            </a:r>
            <a:r>
              <a:rPr lang="en-US" sz="2471" kern="0" dirty="0">
                <a:solidFill>
                  <a:srgbClr val="006600"/>
                </a:solidFill>
              </a:rPr>
              <a:t>3</a:t>
            </a:r>
            <a:r>
              <a:rPr lang="en-US" sz="2471" kern="0" dirty="0"/>
              <a:t>x + </a:t>
            </a:r>
            <a:r>
              <a:rPr lang="en-US" sz="2471" kern="0" dirty="0">
                <a:solidFill>
                  <a:srgbClr val="006600"/>
                </a:solidFill>
              </a:rPr>
              <a:t>2</a:t>
            </a:r>
            <a:r>
              <a:rPr lang="en-US" sz="2471" kern="0" dirty="0"/>
              <a:t>y</a:t>
            </a:r>
          </a:p>
          <a:p>
            <a:pPr marL="324988" indent="-324988" algn="ctr" defTabSz="403433" fontAlgn="base">
              <a:lnSpc>
                <a:spcPct val="124000"/>
              </a:lnSpc>
              <a:spcBef>
                <a:spcPts val="794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en-US" sz="2471" i="1" kern="0" dirty="0" err="1"/>
              <a:t>s.t.</a:t>
            </a:r>
            <a:endParaRPr lang="en-US" sz="2471" i="1" kern="0" dirty="0"/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C00000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y ≥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1</a:t>
            </a:r>
            <a:r>
              <a:rPr lang="en-US" sz="2471" kern="0" dirty="0">
                <a:cs typeface="Arial" charset="0"/>
              </a:rPr>
              <a:t>x + </a:t>
            </a:r>
            <a:r>
              <a:rPr lang="en-US" sz="2471" kern="0" dirty="0">
                <a:solidFill>
                  <a:srgbClr val="0000CC"/>
                </a:solidFill>
                <a:cs typeface="Arial" charset="0"/>
              </a:rPr>
              <a:t>0</a:t>
            </a:r>
            <a:r>
              <a:rPr lang="en-US" sz="2471" kern="0" dirty="0">
                <a:cs typeface="Arial" charset="0"/>
              </a:rPr>
              <a:t>y 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+ y = 1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x ≥ 0</a:t>
            </a:r>
          </a:p>
          <a:p>
            <a:pPr marL="324988" indent="-324988" algn="ctr">
              <a:lnSpc>
                <a:spcPct val="124000"/>
              </a:lnSpc>
              <a:spcBef>
                <a:spcPts val="794"/>
              </a:spcBef>
              <a:buClr>
                <a:srgbClr val="000000"/>
              </a:buClr>
              <a:buSzPct val="100000"/>
            </a:pPr>
            <a:r>
              <a:rPr lang="en-US" sz="2471" kern="0" dirty="0">
                <a:cs typeface="Arial" charset="0"/>
              </a:rPr>
              <a:t>y ≥ 0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83309" y="1895563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x</a:t>
            </a:r>
            <a:endParaRPr lang="en-US" sz="2824" dirty="0"/>
          </a:p>
        </p:txBody>
      </p:sp>
      <p:sp>
        <p:nvSpPr>
          <p:cNvPr id="17" name="Rectangle 16"/>
          <p:cNvSpPr/>
          <p:nvPr/>
        </p:nvSpPr>
        <p:spPr>
          <a:xfrm>
            <a:off x="2883309" y="2711317"/>
            <a:ext cx="365806" cy="526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24" kern="0" dirty="0">
                <a:cs typeface="Arial" charset="0"/>
              </a:rPr>
              <a:t>y</a:t>
            </a:r>
            <a:endParaRPr lang="en-US" sz="2824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69400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Is Commitment always good for the leader?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7316"/>
            <a:ext cx="7620000" cy="4373563"/>
          </a:xfrm>
        </p:spPr>
        <p:txBody>
          <a:bodyPr/>
          <a:lstStyle/>
          <a:p>
            <a:r>
              <a:rPr lang="en-US" dirty="0"/>
              <a:t>Yes, if we allow commitment to mixed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Always weakly better to commit </a:t>
            </a:r>
            <a:r>
              <a:rPr lang="en-US" sz="1400" b="0" dirty="0"/>
              <a:t>[von Stengel &amp; Zamir, 2004]   </a:t>
            </a:r>
            <a:r>
              <a:rPr lang="en-US" dirty="0"/>
              <a:t>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(r*, c) is Nash, then Row can always commit to r* </a:t>
            </a:r>
            <a:r>
              <a:rPr lang="en-US" b="0" dirty="0">
                <a:sym typeface="Wingdings" pitchFamily="2" charset="2"/>
              </a:rPr>
              <a:t> Col will play c*, can achieve value of that equilibrium</a:t>
            </a:r>
            <a:endParaRPr lang="en-US" b="0" dirty="0"/>
          </a:p>
          <a:p>
            <a:r>
              <a:rPr lang="en-US" dirty="0"/>
              <a:t>What about only pure strategies?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813451"/>
              </p:ext>
            </p:extLst>
          </p:nvPr>
        </p:nvGraphicFramePr>
        <p:xfrm>
          <a:off x="3063958" y="3866846"/>
          <a:ext cx="5325980" cy="2570880"/>
        </p:xfrm>
        <a:graphic>
          <a:graphicData uri="http://schemas.openxmlformats.org/drawingml/2006/table">
            <a:tbl>
              <a:tblPr firstRow="1" firstCol="1">
                <a:tableStyleId>{8EC20E35-A176-4012-BC5E-935CFFF8708E}</a:tableStyleId>
              </a:tblPr>
              <a:tblGrid>
                <a:gridCol w="1331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14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2720">
                <a:tc>
                  <a:txBody>
                    <a:bodyPr/>
                    <a:lstStyle/>
                    <a:p>
                      <a:pPr algn="ctr"/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Rock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Paper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72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Scissors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-1,+1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+1,-1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i="0" dirty="0"/>
                        <a:t>0,0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44462" y="3469279"/>
            <a:ext cx="2695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playing mixed Nash: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251" y="4944191"/>
            <a:ext cx="29194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Expected utility to Row by any pure commitment:</a:t>
            </a:r>
          </a:p>
          <a:p>
            <a:pPr algn="ctr"/>
            <a:r>
              <a:rPr lang="en-US" dirty="0"/>
              <a:t>???????????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8589" y="4392609"/>
            <a:ext cx="256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&lt;1/3,1/3,1/3&gt; ] = 0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9123" y="5900266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&lt;1,0,0&gt; ] = -1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9123" y="6165142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&lt;0,1,0&gt; ] = -1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9123" y="6440933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E</a:t>
            </a:r>
            <a:r>
              <a:rPr lang="en-US" b="1" baseline="-25000" dirty="0"/>
              <a:t>R</a:t>
            </a:r>
            <a:r>
              <a:rPr lang="en-US" b="1" dirty="0"/>
              <a:t>[ &lt;0,0,1&gt; ] = -1 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259053" y="4436832"/>
            <a:ext cx="4130885" cy="2000894"/>
            <a:chOff x="4259053" y="3906745"/>
            <a:chExt cx="4130885" cy="2000894"/>
          </a:xfrm>
        </p:grpSpPr>
        <p:sp>
          <p:nvSpPr>
            <p:cNvPr id="15" name="Rectangle 14"/>
            <p:cNvSpPr/>
            <p:nvPr/>
          </p:nvSpPr>
          <p:spPr>
            <a:xfrm>
              <a:off x="7074568" y="4627667"/>
              <a:ext cx="1307223" cy="626973"/>
            </a:xfrm>
            <a:prstGeom prst="rect">
              <a:avLst/>
            </a:prstGeom>
            <a:solidFill>
              <a:schemeClr val="tx2">
                <a:alpha val="42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59053" y="3906745"/>
              <a:ext cx="4122738" cy="72092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67200" y="5254640"/>
              <a:ext cx="4122738" cy="652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07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Bayesian games: player </a:t>
            </a:r>
            <a:r>
              <a:rPr lang="en-US" i="1" dirty="0" err="1"/>
              <a:t>i</a:t>
            </a:r>
            <a:r>
              <a:rPr lang="en-US" dirty="0"/>
              <a:t> draws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 from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endParaRPr lang="en-US" dirty="0"/>
          </a:p>
          <a:p>
            <a:r>
              <a:rPr lang="en-US" dirty="0"/>
              <a:t>Special case: </a:t>
            </a:r>
            <a:r>
              <a:rPr lang="en-US" dirty="0">
                <a:solidFill>
                  <a:schemeClr val="tx2"/>
                </a:solidFill>
              </a:rPr>
              <a:t>follower has only one type</a:t>
            </a:r>
            <a:r>
              <a:rPr lang="en-US" dirty="0"/>
              <a:t>, leader has type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endParaRPr lang="en-US" dirty="0"/>
          </a:p>
          <a:p>
            <a:br>
              <a:rPr lang="en-US" dirty="0"/>
            </a:br>
            <a:r>
              <a:rPr lang="en-US" dirty="0"/>
              <a:t>Like before, solve a separate LP for every column c*:</a:t>
            </a:r>
          </a:p>
          <a:p>
            <a:endParaRPr lang="en-US" dirty="0"/>
          </a:p>
          <a:p>
            <a:r>
              <a:rPr lang="en-US" dirty="0"/>
              <a:t>	</a:t>
            </a:r>
            <a:r>
              <a:rPr lang="en-US" i="1" dirty="0"/>
              <a:t>maximize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(r, c*)</a:t>
            </a:r>
          </a:p>
          <a:p>
            <a:r>
              <a:rPr lang="en-US" dirty="0"/>
              <a:t>	</a:t>
            </a:r>
            <a:r>
              <a:rPr lang="en-US" i="1" dirty="0" err="1"/>
              <a:t>s.t.</a:t>
            </a:r>
            <a:endParaRPr lang="en-US" i="1" dirty="0"/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c,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c*) </a:t>
            </a:r>
            <a:r>
              <a:rPr lang="el-GR" dirty="0"/>
              <a:t>≥</a:t>
            </a:r>
            <a:r>
              <a:rPr lang="en-US" dirty="0"/>
              <a:t> </a:t>
            </a:r>
            <a:r>
              <a:rPr lang="el-GR" dirty="0" err="1"/>
              <a:t>Σ</a:t>
            </a:r>
            <a:r>
              <a:rPr lang="el-GR" altLang="en-US" i="1" baseline="-25000" dirty="0" err="1">
                <a:ea typeface="Times New Roman" charset="0"/>
                <a:cs typeface="Times New Roman" charset="0"/>
              </a:rPr>
              <a:t>θ</a:t>
            </a:r>
            <a:r>
              <a:rPr lang="en-US" baseline="-25000" dirty="0"/>
              <a:t>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dirty="0"/>
              <a:t>)</a:t>
            </a:r>
            <a:r>
              <a:rPr lang="en-US" baseline="-25000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dirty="0" err="1"/>
              <a:t>u</a:t>
            </a:r>
            <a:r>
              <a:rPr lang="en-US" baseline="-25000" dirty="0" err="1"/>
              <a:t>C</a:t>
            </a:r>
            <a:r>
              <a:rPr lang="en-US" dirty="0"/>
              <a:t>(r, c)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l-GR" altLang="en-US" i="1" dirty="0">
                <a:ea typeface="Times New Roman" charset="0"/>
                <a:cs typeface="Times New Roman" charset="0"/>
              </a:rPr>
              <a:t> 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l-GR" dirty="0"/>
              <a:t>Σ</a:t>
            </a:r>
            <a:r>
              <a:rPr lang="en-US" baseline="-25000" dirty="0"/>
              <a:t>r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= 1</a:t>
            </a:r>
          </a:p>
          <a:p>
            <a:r>
              <a:rPr lang="en-US" dirty="0"/>
              <a:t>	</a:t>
            </a:r>
            <a:r>
              <a:rPr lang="en-US" i="1" dirty="0"/>
              <a:t>for all</a:t>
            </a:r>
            <a:r>
              <a:rPr lang="en-US" dirty="0"/>
              <a:t> r,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dirty="0">
                <a:ea typeface="Times New Roman" charset="0"/>
                <a:cs typeface="Times New Roman" charset="0"/>
              </a:rPr>
              <a:t>,</a:t>
            </a:r>
            <a:r>
              <a:rPr lang="en-US" dirty="0"/>
              <a:t> </a:t>
            </a:r>
            <a:r>
              <a:rPr lang="en-US" dirty="0" err="1"/>
              <a:t>p</a:t>
            </a:r>
            <a:r>
              <a:rPr lang="en-US" baseline="-25000" dirty="0" err="1"/>
              <a:t>r</a:t>
            </a:r>
            <a:r>
              <a:rPr lang="en-US" baseline="-25000" dirty="0"/>
              <a:t>,</a:t>
            </a:r>
            <a:r>
              <a:rPr lang="el-GR" altLang="en-US" i="1" baseline="-25000" dirty="0">
                <a:ea typeface="Times New Roman" charset="0"/>
                <a:cs typeface="Times New Roman" charset="0"/>
              </a:rPr>
              <a:t>θ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0</a:t>
            </a:r>
          </a:p>
          <a:p>
            <a:endParaRPr lang="en-US" dirty="0"/>
          </a:p>
          <a:p>
            <a:r>
              <a:rPr lang="en-US" dirty="0"/>
              <a:t>Choose strategy from LP with highest objective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2-P G-S</a:t>
            </a:r>
          </a:p>
        </p:txBody>
      </p:sp>
    </p:spTree>
    <p:extLst>
      <p:ext uri="{BB962C8B-B14F-4D97-AF65-F5344CB8AC3E}">
        <p14:creationId xmlns:p14="http://schemas.microsoft.com/office/powerpoint/2010/main" val="2080079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the leader commit to?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So, we showed </a:t>
            </a:r>
            <a:r>
              <a:rPr lang="en-US" dirty="0">
                <a:solidFill>
                  <a:srgbClr val="00B050"/>
                </a:solidFill>
              </a:rPr>
              <a:t>polynomial-time</a:t>
            </a:r>
            <a:r>
              <a:rPr lang="en-US" dirty="0"/>
              <a:t> methods for: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zero-sum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follower</a:t>
            </a:r>
          </a:p>
          <a:p>
            <a:r>
              <a:rPr lang="en-US" dirty="0"/>
              <a:t>In general,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compute: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with 1-type leader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Arguably more interesting (“I know my own type”)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2-Player, general-sum, Bayesian general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N</a:t>
            </a:r>
            <a:r>
              <a:rPr lang="en-US" dirty="0"/>
              <a:t>-Player, for </a:t>
            </a:r>
            <a:r>
              <a:rPr lang="en-US" i="1" dirty="0"/>
              <a:t>N</a:t>
            </a:r>
            <a:r>
              <a:rPr lang="en-US" dirty="0"/>
              <a:t> &gt; 2: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player commits, </a:t>
            </a:r>
            <a:r>
              <a:rPr lang="en-US" i="1" dirty="0"/>
              <a:t>N</a:t>
            </a:r>
            <a:r>
              <a:rPr lang="en-US" dirty="0"/>
              <a:t>-1-Player leader-follower game, 2</a:t>
            </a:r>
            <a:r>
              <a:rPr lang="en-US" baseline="30000" dirty="0"/>
              <a:t>nd</a:t>
            </a:r>
            <a:r>
              <a:rPr lang="en-US" dirty="0"/>
              <a:t> player commits, </a:t>
            </a:r>
            <a:r>
              <a:rPr lang="en-US" dirty="0" err="1"/>
              <a:t>recurse</a:t>
            </a:r>
            <a:r>
              <a:rPr lang="en-US" dirty="0"/>
              <a:t> until 2-Player leader-follower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Explosion 1 4"/>
          <p:cNvSpPr/>
          <p:nvPr/>
        </p:nvSpPr>
        <p:spPr>
          <a:xfrm>
            <a:off x="7469521" y="152718"/>
            <a:ext cx="1415716" cy="1909010"/>
          </a:xfrm>
          <a:prstGeom prst="irregularSeal1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Bayesian N-P G-S</a:t>
            </a:r>
          </a:p>
        </p:txBody>
      </p:sp>
    </p:spTree>
    <p:extLst>
      <p:ext uri="{BB962C8B-B14F-4D97-AF65-F5344CB8AC3E}">
        <p14:creationId xmlns:p14="http://schemas.microsoft.com/office/powerpoint/2010/main" val="114514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Stackelberg</a:t>
            </a:r>
            <a:r>
              <a:rPr lang="en-US" dirty="0"/>
              <a:t> 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Leader-follower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Defender-attacker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is interested in protecting a set of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 wants to attack the targets</a:t>
            </a:r>
          </a:p>
          <a:p>
            <a:r>
              <a:rPr lang="en-US" dirty="0">
                <a:sym typeface="Wingdings"/>
              </a:rPr>
              <a:t>The defender is endowed with a set of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resources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Resources protect the targets and prevent attacks</a:t>
            </a:r>
          </a:p>
          <a:p>
            <a:r>
              <a:rPr lang="en-US" dirty="0">
                <a:sym typeface="Wingdings"/>
              </a:rPr>
              <a:t>Utilities: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Defender receives positive utility for preventing attacks, negative utility for “successful” attacks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Attacker: positive utility for successful attacks, negative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Not necessarily zero-sum</a:t>
            </a:r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28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Games:</a:t>
            </a:r>
            <a:br>
              <a:rPr lang="en-US" dirty="0"/>
            </a:br>
            <a:r>
              <a:rPr lang="en-US" dirty="0"/>
              <a:t>A Formal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Defined by a 3-tuple (N, U, M):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N: set of </a:t>
            </a:r>
            <a:r>
              <a:rPr lang="en-US" i="1" dirty="0"/>
              <a:t>n</a:t>
            </a:r>
            <a:r>
              <a:rPr lang="en-US" dirty="0"/>
              <a:t> targets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U: utilities associated with defender and attacker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M: all subsets of targets that can be simultaneously defended by deployments of resources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 schedule S ⊆ 2</a:t>
            </a:r>
            <a:r>
              <a:rPr lang="en-US" baseline="30000" dirty="0"/>
              <a:t>N </a:t>
            </a:r>
            <a:r>
              <a:rPr lang="en-US" dirty="0"/>
              <a:t>is the set of target defended by a single resource </a:t>
            </a:r>
            <a:r>
              <a:rPr lang="en-US" i="1" dirty="0"/>
              <a:t>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Assignment function A : R </a:t>
            </a:r>
            <a:r>
              <a:rPr lang="en-US" dirty="0">
                <a:sym typeface="Wingdings"/>
              </a:rPr>
              <a:t> 2</a:t>
            </a:r>
            <a:r>
              <a:rPr lang="en-US" baseline="30000" dirty="0">
                <a:sym typeface="Wingdings"/>
              </a:rPr>
              <a:t>S</a:t>
            </a:r>
            <a:r>
              <a:rPr lang="en-US" dirty="0">
                <a:sym typeface="Wingdings"/>
              </a:rPr>
              <a:t> is the set of all schedules a specific resource can support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we have </a:t>
            </a:r>
            <a:r>
              <a:rPr lang="en-US" i="1" dirty="0"/>
              <a:t>m</a:t>
            </a:r>
            <a:r>
              <a:rPr lang="en-US" dirty="0"/>
              <a:t> pure strategies, assigning resources such that the union of their target coverage is in 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</a:t>
            </a:r>
            <a:r>
              <a:rPr lang="en-US" dirty="0" err="1"/>
              <a:t>u</a:t>
            </a:r>
            <a:r>
              <a:rPr lang="en-US" baseline="-25000" dirty="0" err="1"/>
              <a:t>c,d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and </a:t>
            </a:r>
            <a:r>
              <a:rPr lang="en-US" dirty="0" err="1"/>
              <a:t>u</a:t>
            </a:r>
            <a:r>
              <a:rPr lang="en-US" baseline="-25000" dirty="0" err="1"/>
              <a:t>u,d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) for the defender when target </a:t>
            </a:r>
            <a:r>
              <a:rPr lang="en-US" dirty="0" err="1"/>
              <a:t>i</a:t>
            </a:r>
            <a:r>
              <a:rPr lang="en-US" dirty="0"/>
              <a:t> is attacked and is covered or defended, respectively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1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2A609-A809-5046-ABA3-C399871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Proposals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B6BEF-A7D0-634E-BF95-D312BAE74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I’d like you to submit a 1-2 pager covering an initial plan for your course project by the end of the week.</a:t>
            </a:r>
          </a:p>
          <a:p>
            <a:r>
              <a:rPr lang="en-US" dirty="0"/>
              <a:t>How to submit: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Make a channel on Slack (public or private)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Invite all group members + @John Dickerson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Upload the PDF of your initial course project plan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“@ me”</a:t>
            </a:r>
          </a:p>
          <a:p>
            <a:r>
              <a:rPr lang="en-US" dirty="0"/>
              <a:t>You will get 100% for this if you</a:t>
            </a:r>
            <a:br>
              <a:rPr lang="en-US" dirty="0"/>
            </a:br>
            <a:r>
              <a:rPr lang="en-US" dirty="0"/>
              <a:t>submit something “okay” – this </a:t>
            </a:r>
            <a:br>
              <a:rPr lang="en-US" dirty="0"/>
            </a:br>
            <a:r>
              <a:rPr lang="en-US" dirty="0"/>
              <a:t>is just to kickstart (</a:t>
            </a:r>
            <a:r>
              <a:rPr lang="en-US" dirty="0" err="1"/>
              <a:t>i</a:t>
            </a:r>
            <a:r>
              <a:rPr lang="en-US" dirty="0"/>
              <a:t>) movement</a:t>
            </a:r>
            <a:br>
              <a:rPr lang="en-US" dirty="0"/>
            </a:br>
            <a:r>
              <a:rPr lang="en-US" dirty="0"/>
              <a:t>and (ii) discussion between 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1D93E8-98A9-6244-B2AE-AA2BC364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24E20-3181-6343-8E01-FEA4C5483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270" y="4462116"/>
            <a:ext cx="3810000" cy="2108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136F34-A073-564E-9D31-96034BA37733}"/>
              </a:ext>
            </a:extLst>
          </p:cNvPr>
          <p:cNvCxnSpPr/>
          <p:nvPr/>
        </p:nvCxnSpPr>
        <p:spPr>
          <a:xfrm>
            <a:off x="5791200" y="6324600"/>
            <a:ext cx="74792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75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76822"/>
            <a:ext cx="8518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[Blum, </a:t>
            </a:r>
            <a:r>
              <a:rPr lang="en-US" i="1" dirty="0" err="1"/>
              <a:t>Haghtalab</a:t>
            </a:r>
            <a:r>
              <a:rPr lang="en-US" i="1" dirty="0"/>
              <a:t>, </a:t>
            </a:r>
            <a:r>
              <a:rPr lang="en-US" i="1" dirty="0" err="1"/>
              <a:t>Procaccia</a:t>
            </a:r>
            <a:r>
              <a:rPr lang="en-US" i="1" dirty="0"/>
              <a:t>, Learning to Play </a:t>
            </a:r>
            <a:r>
              <a:rPr lang="en-US" i="1" dirty="0" err="1"/>
              <a:t>Stackelberg</a:t>
            </a:r>
            <a:r>
              <a:rPr lang="en-US" i="1" dirty="0"/>
              <a:t> Security Games, 2016]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071937" y="215078"/>
            <a:ext cx="1066800" cy="1758099"/>
            <a:chOff x="6071937" y="215078"/>
            <a:chExt cx="1066800" cy="1758099"/>
          </a:xfrm>
        </p:grpSpPr>
        <p:sp>
          <p:nvSpPr>
            <p:cNvPr id="6" name="Rectangle 5"/>
            <p:cNvSpPr/>
            <p:nvPr/>
          </p:nvSpPr>
          <p:spPr>
            <a:xfrm>
              <a:off x="6280484" y="1395661"/>
              <a:ext cx="649705" cy="577516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71937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Resources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946231" y="215078"/>
            <a:ext cx="1447799" cy="2496036"/>
            <a:chOff x="6946231" y="215078"/>
            <a:chExt cx="1447799" cy="2496036"/>
          </a:xfrm>
        </p:grpSpPr>
        <p:sp>
          <p:nvSpPr>
            <p:cNvPr id="7" name="Oval 6"/>
            <p:cNvSpPr/>
            <p:nvPr/>
          </p:nvSpPr>
          <p:spPr>
            <a:xfrm>
              <a:off x="7491662" y="657724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1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7491662" y="1973177"/>
              <a:ext cx="737937" cy="73793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cxnSp>
          <p:nvCxnSpPr>
            <p:cNvPr id="10" name="Straight Connector 9"/>
            <p:cNvCxnSpPr>
              <a:endCxn id="7" idx="2"/>
            </p:cNvCxnSpPr>
            <p:nvPr/>
          </p:nvCxnSpPr>
          <p:spPr>
            <a:xfrm flipV="1">
              <a:off x="6946231" y="1026693"/>
              <a:ext cx="545431" cy="36896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endCxn id="8" idx="2"/>
            </p:cNvCxnSpPr>
            <p:nvPr/>
          </p:nvCxnSpPr>
          <p:spPr>
            <a:xfrm>
              <a:off x="6946231" y="1973177"/>
              <a:ext cx="545431" cy="36896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327230" y="215078"/>
              <a:ext cx="10668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Targets</a:t>
              </a:r>
            </a:p>
          </p:txBody>
        </p:sp>
      </p:grp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272299"/>
              </p:ext>
            </p:extLst>
          </p:nvPr>
        </p:nvGraphicFramePr>
        <p:xfrm>
          <a:off x="509336" y="3590701"/>
          <a:ext cx="8009022" cy="1298556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14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441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u,d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c,a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u</a:t>
                      </a:r>
                      <a:r>
                        <a:rPr lang="en-US" baseline="-25000" dirty="0" err="1"/>
                        <a:t>u,a</a:t>
                      </a:r>
                      <a:r>
                        <a:rPr lang="en-US" dirty="0"/>
                        <a:t>(</a:t>
                      </a:r>
                      <a:r>
                        <a:rPr lang="en-US" dirty="0" err="1"/>
                        <a:t>i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5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+5</a:t>
                      </a:r>
                      <a:endParaRPr lang="en-US" i="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US" i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+1</a:t>
                      </a:r>
                      <a:endParaRPr lang="en-US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Group 21"/>
          <p:cNvGrpSpPr/>
          <p:nvPr/>
        </p:nvGrpSpPr>
        <p:grpSpPr>
          <a:xfrm>
            <a:off x="509336" y="3087571"/>
            <a:ext cx="7720263" cy="369332"/>
            <a:chOff x="509336" y="3087571"/>
            <a:chExt cx="7720263" cy="369332"/>
          </a:xfrm>
        </p:grpSpPr>
        <p:sp>
          <p:nvSpPr>
            <p:cNvPr id="18" name="TextBox 17"/>
            <p:cNvSpPr txBox="1"/>
            <p:nvPr/>
          </p:nvSpPr>
          <p:spPr>
            <a:xfrm>
              <a:off x="509336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25841" y="3087571"/>
              <a:ext cx="11269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Defender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68942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1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26604" y="3087571"/>
              <a:ext cx="190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Attacker Type </a:t>
              </a:r>
              <a:r>
                <a:rPr lang="el-GR" altLang="en-US" i="1" dirty="0">
                  <a:ea typeface="Times New Roman" charset="0"/>
                  <a:cs typeface="Times New Roman" charset="0"/>
                </a:rPr>
                <a:t>θ</a:t>
              </a:r>
              <a:r>
                <a:rPr lang="en-US" altLang="en-US" i="1" baseline="-25000" dirty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81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</a:t>
            </a:r>
            <a:br>
              <a:rPr lang="en-US" dirty="0"/>
            </a:br>
            <a:r>
              <a:rPr lang="en-US" dirty="0"/>
              <a:t>Security Games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76537"/>
          </a:xfrm>
        </p:spPr>
        <p:txBody>
          <a:bodyPr>
            <a:normAutofit/>
          </a:bodyPr>
          <a:lstStyle/>
          <a:p>
            <a:r>
              <a:rPr lang="en-US" dirty="0"/>
              <a:t>Lots of deployed applications!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Checkpoints at airports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in harbors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Scheduling Federal Air Marshalls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Patrol routes for anti-poachers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dirty="0"/>
              <a:t>Typically solve for </a:t>
            </a:r>
            <a:r>
              <a:rPr lang="en-US" dirty="0">
                <a:solidFill>
                  <a:schemeClr val="tx2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Tie break in favor of the defender;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often “nudge” the adversary in practice</a:t>
            </a:r>
          </a:p>
          <a:p>
            <a:r>
              <a:rPr lang="en-US" dirty="0"/>
              <a:t>Two big practical problems: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 and uncertainty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502443" y="629969"/>
            <a:ext cx="3206332" cy="3113853"/>
            <a:chOff x="5678905" y="838518"/>
            <a:chExt cx="3206332" cy="311385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4394" y="838518"/>
              <a:ext cx="2670843" cy="1068337"/>
            </a:xfrm>
            <a:prstGeom prst="rect">
              <a:avLst/>
            </a:prstGeom>
          </p:spPr>
        </p:pic>
        <p:sp>
          <p:nvSpPr>
            <p:cNvPr id="6" name="5-Point Star 5"/>
            <p:cNvSpPr/>
            <p:nvPr/>
          </p:nvSpPr>
          <p:spPr>
            <a:xfrm>
              <a:off x="5678905" y="1188043"/>
              <a:ext cx="369286" cy="369286"/>
            </a:xfrm>
            <a:prstGeom prst="star5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48191" y="1752600"/>
              <a:ext cx="1063809" cy="10638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12000" y="1780892"/>
              <a:ext cx="1652337" cy="100722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4394" y="2865451"/>
              <a:ext cx="2549943" cy="47221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1790" y="3326729"/>
              <a:ext cx="1732547" cy="6256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83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Computing Optimal Randomized Resource Allocations for Massive Security Games (linked on course webpage)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Motivated first by resource assignment for checkpoints at LAX, e.g., multiple canine units assigned to cover multiple terminals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and later by much larger games such as Federal Air Marshals Service assignments and port inspection.</a:t>
            </a:r>
          </a:p>
          <a:p>
            <a:r>
              <a:rPr lang="en-US" dirty="0"/>
              <a:t>m resources to cover n targets, m &lt; n</a:t>
            </a:r>
          </a:p>
          <a:p>
            <a:r>
              <a:rPr lang="en-US" dirty="0"/>
              <a:t>Defender (leader) commits to a mixed strategy</a:t>
            </a:r>
          </a:p>
          <a:p>
            <a:r>
              <a:rPr lang="en-US" dirty="0"/>
              <a:t>Attacker (follower) observes the probabilities for each coverage 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Surveillance, insider threat, </a:t>
            </a:r>
            <a:r>
              <a:rPr lang="en-US" b="0" dirty="0" err="1"/>
              <a:t>etc</a:t>
            </a:r>
            <a:r>
              <a:rPr lang="en-US" b="0" dirty="0"/>
              <a:t> – maybe not perfectly realistic</a:t>
            </a:r>
          </a:p>
          <a:p>
            <a:r>
              <a:rPr lang="en-US" dirty="0"/>
              <a:t>Attacker chooses a pure strategy </a:t>
            </a:r>
          </a:p>
          <a:p>
            <a:r>
              <a:rPr lang="en-US" dirty="0"/>
              <a:t>Equilibrium concept not ex post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4414C-5693-4640-B023-BDD9FA4E4DFA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58319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798904" cy="1371600"/>
          </a:xfrm>
        </p:spPr>
        <p:txBody>
          <a:bodyPr>
            <a:normAutofit/>
          </a:bodyPr>
          <a:lstStyle/>
          <a:p>
            <a:r>
              <a:rPr lang="en-US" dirty="0"/>
              <a:t>Overview of an impactful paper in this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assume interchangeable resources (extended in paper, won’t cover here)</a:t>
            </a:r>
          </a:p>
          <a:p>
            <a:r>
              <a:rPr lang="en-US" dirty="0"/>
              <a:t>Assume players are </a:t>
            </a:r>
            <a:r>
              <a:rPr lang="en-US" dirty="0">
                <a:solidFill>
                  <a:schemeClr val="tx2"/>
                </a:solidFill>
              </a:rPr>
              <a:t>risk neutral</a:t>
            </a:r>
          </a:p>
          <a:p>
            <a:r>
              <a:rPr lang="en-US" dirty="0"/>
              <a:t>One type of follower (attacker)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Recall: one type of follower </a:t>
            </a:r>
            <a:r>
              <a:rPr lang="en-US" b="0" dirty="0">
                <a:sym typeface="Wingdings" pitchFamily="2" charset="2"/>
              </a:rPr>
              <a:t> PTIME solvable, one LP solved for each pure strategy of follower …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… but the number of pure strategies in some games might be large, e.g., with 100 targets and 10 resources, 1.7 x 10</a:t>
            </a:r>
            <a:r>
              <a:rPr lang="en-US" b="0" baseline="30000" dirty="0"/>
              <a:t>13</a:t>
            </a:r>
            <a:r>
              <a:rPr lang="en-US" b="0" dirty="0"/>
              <a:t>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3F1F01-FCA7-3B44-B4CF-0A684A340D0C}"/>
              </a:ext>
            </a:extLst>
          </p:cNvPr>
          <p:cNvSpPr txBox="1"/>
          <p:nvPr/>
        </p:nvSpPr>
        <p:spPr>
          <a:xfrm>
            <a:off x="5943600" y="1115239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Kiekintveld</a:t>
            </a:r>
            <a:r>
              <a:rPr lang="en-US" sz="1400" dirty="0"/>
              <a:t> et al. 2009]</a:t>
            </a:r>
          </a:p>
        </p:txBody>
      </p:sp>
    </p:spTree>
    <p:extLst>
      <p:ext uri="{BB962C8B-B14F-4D97-AF65-F5344CB8AC3E}">
        <p14:creationId xmlns:p14="http://schemas.microsoft.com/office/powerpoint/2010/main" val="257116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targets, 2 resources</a:t>
            </a:r>
          </a:p>
          <a:p>
            <a:r>
              <a:rPr lang="en-US" dirty="0"/>
              <a:t>Qualitatively:</a:t>
            </a:r>
          </a:p>
          <a:p>
            <a:pPr lvl="1"/>
            <a:r>
              <a:rPr lang="en-US" dirty="0"/>
              <a:t>Defender values all 4 targets equally (and prefers a covered attack to an uncovered attack).</a:t>
            </a:r>
          </a:p>
          <a:p>
            <a:pPr lvl="1"/>
            <a:r>
              <a:rPr lang="en-US" dirty="0"/>
              <a:t>Attacker gets twice as much utility for successful attack on target 3. All failed attacks get the same (lower) utility.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4EA998-2CE9-4E4F-B9EF-EC073E9A8EBF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CD44CAD-21D7-1946-A311-617C1C903C67}"/>
              </a:ext>
            </a:extLst>
          </p:cNvPr>
          <p:cNvGrpSpPr/>
          <p:nvPr/>
        </p:nvGrpSpPr>
        <p:grpSpPr>
          <a:xfrm>
            <a:off x="2662247" y="4762498"/>
            <a:ext cx="3209906" cy="647701"/>
            <a:chOff x="2479680" y="4438648"/>
            <a:chExt cx="3209906" cy="6477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D627F7-E584-4243-A95A-1537BEE5FB4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1B44291-6E89-214C-8AA8-C88CB65DFD31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167CAB0-1635-F34F-BFC5-E1B957EE04A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B1AFF45-9F5A-D04D-B249-4C4CBD5136C7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pic>
        <p:nvPicPr>
          <p:cNvPr id="1025" name="Picture 1">
            <a:extLst>
              <a:ext uri="{FF2B5EF4-FFF2-40B4-BE49-F238E27FC236}">
                <a16:creationId xmlns:a16="http://schemas.microsoft.com/office/drawing/2014/main" id="{5436069C-DF56-3B48-BAD2-2E6200DF3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introduction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25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028461"/>
              </p:ext>
            </p:extLst>
          </p:nvPr>
        </p:nvGraphicFramePr>
        <p:xfrm>
          <a:off x="560386" y="3181350"/>
          <a:ext cx="3962400" cy="234458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Targets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{1, 2, 4}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612183"/>
              </p:ext>
            </p:extLst>
          </p:nvPr>
        </p:nvGraphicFramePr>
        <p:xfrm>
          <a:off x="4724400" y="3181350"/>
          <a:ext cx="3754120" cy="23445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1361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03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6385"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Target 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Uncovered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0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9535">
                <a:tc>
                  <a:txBody>
                    <a:bodyPr/>
                    <a:lstStyle/>
                    <a:p>
                      <a:r>
                        <a:rPr lang="en-US" dirty="0"/>
                        <a:t>Defender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140">
                <a:tc>
                  <a:txBody>
                    <a:bodyPr/>
                    <a:lstStyle/>
                    <a:p>
                      <a:r>
                        <a:rPr lang="en-US" dirty="0"/>
                        <a:t>Attacker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EA592994-5806-F64F-8BDD-DC1FA41CD973}"/>
              </a:ext>
            </a:extLst>
          </p:cNvPr>
          <p:cNvGrpSpPr/>
          <p:nvPr/>
        </p:nvGrpSpPr>
        <p:grpSpPr>
          <a:xfrm>
            <a:off x="833448" y="1985837"/>
            <a:ext cx="3209906" cy="647701"/>
            <a:chOff x="2479680" y="4438648"/>
            <a:chExt cx="3209906" cy="6477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30EAC81-E420-7B40-B893-F6154DBF931D}"/>
                </a:ext>
              </a:extLst>
            </p:cNvPr>
            <p:cNvSpPr/>
            <p:nvPr/>
          </p:nvSpPr>
          <p:spPr>
            <a:xfrm>
              <a:off x="2479680" y="4438649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7A61D6E-39B5-7641-A6F6-E404737D00A5}"/>
                </a:ext>
              </a:extLst>
            </p:cNvPr>
            <p:cNvSpPr/>
            <p:nvPr/>
          </p:nvSpPr>
          <p:spPr>
            <a:xfrm>
              <a:off x="3333749" y="4438650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E2187A7-8E83-5445-A0EC-B9B505C8C540}"/>
                </a:ext>
              </a:extLst>
            </p:cNvPr>
            <p:cNvSpPr/>
            <p:nvPr/>
          </p:nvSpPr>
          <p:spPr>
            <a:xfrm>
              <a:off x="4187818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EDE09E0-F6D5-CF44-8475-612A55210D38}"/>
                </a:ext>
              </a:extLst>
            </p:cNvPr>
            <p:cNvSpPr/>
            <p:nvPr/>
          </p:nvSpPr>
          <p:spPr>
            <a:xfrm>
              <a:off x="5041887" y="4438648"/>
              <a:ext cx="647699" cy="647699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0B6D60-310C-164D-A22A-9DB1E5BC33E0}"/>
              </a:ext>
            </a:extLst>
          </p:cNvPr>
          <p:cNvGrpSpPr/>
          <p:nvPr/>
        </p:nvGrpSpPr>
        <p:grpSpPr>
          <a:xfrm>
            <a:off x="5543550" y="1217848"/>
            <a:ext cx="3159125" cy="3392252"/>
            <a:chOff x="5543550" y="1217848"/>
            <a:chExt cx="3159125" cy="339225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9E87214-3B3A-CE44-BF2F-DF11F3FED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6271" y="1988885"/>
              <a:ext cx="1190171" cy="609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489C224-DD39-BD4A-ABCA-EB6E11915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2984" y="1985837"/>
              <a:ext cx="902849" cy="612648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9BFC5F6-B33D-E44F-AA99-18D9E182087E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6561357" y="2598485"/>
              <a:ext cx="220443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7EB932BC-9F14-6242-B547-B359FBA99BA5}"/>
                </a:ext>
              </a:extLst>
            </p:cNvPr>
            <p:cNvCxnSpPr>
              <a:cxnSpLocks/>
              <a:stCxn id="24" idx="2"/>
            </p:cNvCxnSpPr>
            <p:nvPr/>
          </p:nvCxnSpPr>
          <p:spPr>
            <a:xfrm flipH="1">
              <a:off x="7456483" y="2598485"/>
              <a:ext cx="217926" cy="201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E9C0A1E-297A-8F4B-9136-714B86C37C42}"/>
                </a:ext>
              </a:extLst>
            </p:cNvPr>
            <p:cNvSpPr txBox="1"/>
            <p:nvPr/>
          </p:nvSpPr>
          <p:spPr>
            <a:xfrm>
              <a:off x="5543550" y="1217848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leader </a:t>
              </a:r>
              <a:r>
                <a:rPr lang="el-GR" dirty="0"/>
                <a:t>θ</a:t>
              </a:r>
              <a:r>
                <a:rPr lang="en-US" dirty="0"/>
                <a:t> if the target 3 is attacked and it is covered (c) or uncovered (u)”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4DB1DF6-B369-764E-A6A1-ED37484CAF3E}"/>
              </a:ext>
            </a:extLst>
          </p:cNvPr>
          <p:cNvGrpSpPr/>
          <p:nvPr/>
        </p:nvGrpSpPr>
        <p:grpSpPr>
          <a:xfrm>
            <a:off x="1993323" y="5219700"/>
            <a:ext cx="5463160" cy="1485582"/>
            <a:chOff x="1993323" y="5219700"/>
            <a:chExt cx="5463160" cy="14855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D591C3-7878-FA48-B289-43F2AEB77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0650" y="5900604"/>
              <a:ext cx="1009066" cy="6126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3D677ED-DE39-F249-9972-3FF5D859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72349" y="6032594"/>
              <a:ext cx="926984" cy="480658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9A1BA44-1238-AD48-9895-66A1105FF5D0}"/>
                </a:ext>
              </a:extLst>
            </p:cNvPr>
            <p:cNvCxnSpPr>
              <a:stCxn id="35" idx="0"/>
            </p:cNvCxnSpPr>
            <p:nvPr/>
          </p:nvCxnSpPr>
          <p:spPr>
            <a:xfrm flipV="1">
              <a:off x="5705183" y="5219700"/>
              <a:ext cx="504533" cy="6809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41E997D-FDF8-BA4E-B13B-62101D29EF48}"/>
                </a:ext>
              </a:extLst>
            </p:cNvPr>
            <p:cNvCxnSpPr>
              <a:stCxn id="36" idx="0"/>
            </p:cNvCxnSpPr>
            <p:nvPr/>
          </p:nvCxnSpPr>
          <p:spPr>
            <a:xfrm flipV="1">
              <a:off x="6935841" y="5219702"/>
              <a:ext cx="520642" cy="812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9E6F349-46E7-DA49-8F5C-4CC30997D9FC}"/>
                </a:ext>
              </a:extLst>
            </p:cNvPr>
            <p:cNvSpPr txBox="1"/>
            <p:nvPr/>
          </p:nvSpPr>
          <p:spPr>
            <a:xfrm>
              <a:off x="1993323" y="5781952"/>
              <a:ext cx="315912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“Utility for follower </a:t>
              </a:r>
              <a:r>
                <a:rPr lang="el-GR" dirty="0"/>
                <a:t>Ψ</a:t>
              </a:r>
              <a:r>
                <a:rPr lang="en-US" dirty="0"/>
                <a:t> if attacks target 3 and it is covered (c) / uncovered (u)”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142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67018"/>
            <a:ext cx="78867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Compact Representations of Security Games—Extensive Form is Too Big!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C54D0B-1827-1E4C-9314-8DE6E3C1D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Defender commits to a mixed strategy (one of uncountably many, i.e., EFG tree will be infinite size)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Attacker strategy is an efficient algorithm, which given </a:t>
            </a:r>
            <a:r>
              <a:rPr lang="en-US" dirty="0">
                <a:solidFill>
                  <a:schemeClr val="tx2"/>
                </a:solidFill>
              </a:rPr>
              <a:t>any</a:t>
            </a:r>
            <a:r>
              <a:rPr lang="en-US" dirty="0"/>
              <a:t> mixed strategy, </a:t>
            </a:r>
            <a:r>
              <a:rPr lang="en-US" dirty="0">
                <a:latin typeface="Symbol" charset="2"/>
                <a:cs typeface="Symbol" charset="2"/>
              </a:rPr>
              <a:t>D,</a:t>
            </a:r>
            <a:r>
              <a:rPr lang="en-US" dirty="0"/>
              <a:t> computes target</a:t>
            </a:r>
          </a:p>
          <a:p>
            <a:endParaRPr lang="en-US" dirty="0"/>
          </a:p>
          <a:p>
            <a:r>
              <a:rPr lang="en-US" dirty="0"/>
              <a:t>Where optimization is taken over the </a:t>
            </a:r>
            <a:r>
              <a:rPr lang="en-US" dirty="0">
                <a:solidFill>
                  <a:schemeClr val="tx2"/>
                </a:solidFill>
              </a:rPr>
              <a:t>attack set</a:t>
            </a:r>
            <a:r>
              <a:rPr lang="en-US" dirty="0"/>
              <a:t> </a:t>
            </a:r>
            <a:r>
              <a:rPr lang="el-GR" dirty="0"/>
              <a:t>Γ</a:t>
            </a:r>
            <a:r>
              <a:rPr lang="en-US" dirty="0"/>
              <a:t>(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r>
              <a:rPr lang="en-US" dirty="0"/>
              <a:t>), the set of targets yielding max expected payoff for attacker given </a:t>
            </a:r>
            <a:r>
              <a:rPr lang="en-US" dirty="0">
                <a:latin typeface="Symbol" charset="2"/>
                <a:cs typeface="Symbol" charset="2"/>
              </a:rPr>
              <a:t>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4475162"/>
            <a:ext cx="3200400" cy="6334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5924550"/>
            <a:ext cx="3886200" cy="47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7874D83-A3D7-AA49-8FF9-52659348814F}"/>
              </a:ext>
            </a:extLst>
          </p:cNvPr>
          <p:cNvGrpSpPr/>
          <p:nvPr/>
        </p:nvGrpSpPr>
        <p:grpSpPr>
          <a:xfrm>
            <a:off x="5590309" y="2533650"/>
            <a:ext cx="2722563" cy="685800"/>
            <a:chOff x="5590309" y="2647950"/>
            <a:chExt cx="2722563" cy="685800"/>
          </a:xfrm>
        </p:grpSpPr>
        <p:sp>
          <p:nvSpPr>
            <p:cNvPr id="10" name="Right Brace 9"/>
            <p:cNvSpPr/>
            <p:nvPr/>
          </p:nvSpPr>
          <p:spPr bwMode="auto">
            <a:xfrm>
              <a:off x="5590309" y="2647950"/>
              <a:ext cx="533400" cy="685800"/>
            </a:xfrm>
            <a:prstGeom prst="rightBrace">
              <a:avLst/>
            </a:prstGeom>
            <a:noFill/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ysClr val="windowText" lastClr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9272" y="2755186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baseline="0" dirty="0"/>
                <a:t>In general, size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6309" y="2667318"/>
              <a:ext cx="401782" cy="457200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2285999"/>
            <a:ext cx="3657600" cy="17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6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810500" cy="1371600"/>
          </a:xfrm>
        </p:spPr>
        <p:txBody>
          <a:bodyPr>
            <a:normAutofit/>
          </a:bodyPr>
          <a:lstStyle/>
          <a:p>
            <a:r>
              <a:rPr lang="en-US" dirty="0"/>
              <a:t>Compact Representations of Security Games</a:t>
            </a:r>
          </a:p>
        </p:txBody>
      </p:sp>
      <p:sp>
        <p:nvSpPr>
          <p:cNvPr id="3686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810500" cy="4952682"/>
          </a:xfrm>
        </p:spPr>
        <p:txBody>
          <a:bodyPr/>
          <a:lstStyle/>
          <a:p>
            <a:r>
              <a:rPr lang="en-US" dirty="0"/>
              <a:t>Key insight: the only information needed to represent the defender strategy is the probabilities a target is covered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gives us a </a:t>
            </a:r>
            <a:r>
              <a:rPr lang="en-US" dirty="0">
                <a:solidFill>
                  <a:schemeClr val="tx2"/>
                </a:solidFill>
              </a:rPr>
              <a:t>coverage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vector</a:t>
            </a:r>
            <a:r>
              <a:rPr lang="en-US" dirty="0"/>
              <a:t> 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Running example: C = [c</a:t>
            </a:r>
            <a:r>
              <a:rPr lang="en-US" b="0" baseline="-25000" dirty="0"/>
              <a:t>1</a:t>
            </a:r>
            <a:r>
              <a:rPr lang="en-US" b="0" dirty="0"/>
              <a:t>, c</a:t>
            </a:r>
            <a:r>
              <a:rPr lang="en-US" b="0" baseline="-25000" dirty="0"/>
              <a:t>2</a:t>
            </a:r>
            <a:r>
              <a:rPr lang="en-US" b="0" dirty="0"/>
              <a:t>, c</a:t>
            </a:r>
            <a:r>
              <a:rPr lang="en-US" b="0" baseline="-25000" dirty="0"/>
              <a:t>3</a:t>
            </a:r>
            <a:r>
              <a:rPr lang="en-US" b="0" dirty="0"/>
              <a:t>, c</a:t>
            </a:r>
            <a:r>
              <a:rPr lang="en-US" b="0" baseline="-25000" dirty="0"/>
              <a:t>4</a:t>
            </a:r>
            <a:r>
              <a:rPr lang="en-US" b="0" dirty="0"/>
              <a:t>]</a:t>
            </a:r>
          </a:p>
          <a:p>
            <a:r>
              <a:rPr lang="en-US" dirty="0"/>
              <a:t>ERASER </a:t>
            </a:r>
            <a:r>
              <a:rPr lang="en-US" sz="1600" b="0" dirty="0"/>
              <a:t>(Efficient Randomized Allocation of </a:t>
            </a:r>
            <a:r>
              <a:rPr lang="en-US" sz="1600" b="0" dirty="0" err="1"/>
              <a:t>SEcurity</a:t>
            </a:r>
            <a:r>
              <a:rPr lang="en-US" sz="1600" b="0" dirty="0"/>
              <a:t> Resources)</a:t>
            </a:r>
            <a:r>
              <a:rPr lang="en-US" dirty="0"/>
              <a:t> takes security game &amp; computes C that is SSE for defender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 descr="A picture containing clock&#10;&#10;Description automatically generated">
            <a:extLst>
              <a:ext uri="{FF2B5EF4-FFF2-40B4-BE49-F238E27FC236}">
                <a16:creationId xmlns:a16="http://schemas.microsoft.com/office/drawing/2014/main" id="{305B1393-2702-A249-88D0-5806B39E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150" y="2584450"/>
            <a:ext cx="3086100" cy="19939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3EBD42-70F5-2443-B666-8122AB82626B}"/>
              </a:ext>
            </a:extLst>
          </p:cNvPr>
          <p:cNvGrpSpPr/>
          <p:nvPr/>
        </p:nvGrpSpPr>
        <p:grpSpPr>
          <a:xfrm>
            <a:off x="5810250" y="2628781"/>
            <a:ext cx="2892425" cy="1569660"/>
            <a:chOff x="5810250" y="2628781"/>
            <a:chExt cx="2892425" cy="1569660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FD21C5E-AD1A-BD4B-9830-48ABB94426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10250" y="2857500"/>
              <a:ext cx="590550" cy="152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C73B5-17B7-984C-A470-12B0A6BDF94A}"/>
                </a:ext>
              </a:extLst>
            </p:cNvPr>
            <p:cNvSpPr txBox="1"/>
            <p:nvPr/>
          </p:nvSpPr>
          <p:spPr>
            <a:xfrm>
              <a:off x="6481762" y="2628781"/>
              <a:ext cx="222091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 our 2 resources, 4 targets example: probability </a:t>
              </a:r>
              <a:r>
                <a:rPr lang="en-US" sz="1600" i="1" dirty="0"/>
                <a:t>c</a:t>
              </a:r>
              <a:r>
                <a:rPr lang="en-US" sz="1600" i="1" baseline="-25000" dirty="0"/>
                <a:t>1</a:t>
              </a:r>
              <a:r>
                <a:rPr lang="en-US" sz="1600" dirty="0"/>
                <a:t> that target 1 is covered is sum of all pure strategies that cover 1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4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4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4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t>28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000"/>
            <a:ext cx="5562600" cy="3921177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C1EC8E7-7FD7-334E-865A-3841AC0B4F40}"/>
              </a:ext>
            </a:extLst>
          </p:cNvPr>
          <p:cNvGrpSpPr/>
          <p:nvPr/>
        </p:nvGrpSpPr>
        <p:grpSpPr>
          <a:xfrm>
            <a:off x="6477000" y="2133600"/>
            <a:ext cx="2343150" cy="1219200"/>
            <a:chOff x="6477000" y="2133600"/>
            <a:chExt cx="2343150" cy="1219200"/>
          </a:xfrm>
        </p:grpSpPr>
        <p:sp>
          <p:nvSpPr>
            <p:cNvPr id="5" name="Right Brace 4"/>
            <p:cNvSpPr/>
            <p:nvPr/>
          </p:nvSpPr>
          <p:spPr bwMode="auto">
            <a:xfrm>
              <a:off x="6477000" y="2133600"/>
              <a:ext cx="381000" cy="12192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chemeClr val="tx2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915150" y="2327701"/>
              <a:ext cx="1905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Attacker can assign mass to exactly one target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5638800"/>
            <a:ext cx="5061857" cy="4572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8C21CC8-8195-484E-BC8C-EFF2C236BF80}"/>
              </a:ext>
            </a:extLst>
          </p:cNvPr>
          <p:cNvGrpSpPr/>
          <p:nvPr/>
        </p:nvGrpSpPr>
        <p:grpSpPr>
          <a:xfrm>
            <a:off x="6477000" y="3484589"/>
            <a:ext cx="2343150" cy="1077218"/>
            <a:chOff x="6477000" y="3484589"/>
            <a:chExt cx="2343150" cy="1077218"/>
          </a:xfrm>
        </p:grpSpPr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2011CB8D-4320-3042-BE24-B9C9F536F640}"/>
                </a:ext>
              </a:extLst>
            </p:cNvPr>
            <p:cNvSpPr/>
            <p:nvPr/>
          </p:nvSpPr>
          <p:spPr bwMode="auto">
            <a:xfrm>
              <a:off x="6477000" y="3505201"/>
              <a:ext cx="381000" cy="990600"/>
            </a:xfrm>
            <a:prstGeom prst="rightBrace">
              <a:avLst/>
            </a:prstGeom>
            <a:noFill/>
            <a:ln w="38100" cap="flat" cmpd="sng" algn="ctr">
              <a:solidFill>
                <a:srgbClr val="BB020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3000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84578B-1D88-624E-9FD4-110BD8CACF1F}"/>
                </a:ext>
              </a:extLst>
            </p:cNvPr>
            <p:cNvSpPr txBox="1"/>
            <p:nvPr/>
          </p:nvSpPr>
          <p:spPr>
            <a:xfrm>
              <a:off x="6915150" y="3484589"/>
              <a:ext cx="1905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aseline="0" dirty="0"/>
                <a:t>Defender applies valid (aka at most m) probability mass over targets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8897D9-D283-2047-8BB8-EE12FFC0E873}"/>
              </a:ext>
            </a:extLst>
          </p:cNvPr>
          <p:cNvGrpSpPr/>
          <p:nvPr/>
        </p:nvGrpSpPr>
        <p:grpSpPr>
          <a:xfrm>
            <a:off x="6858000" y="4561807"/>
            <a:ext cx="1962150" cy="1516750"/>
            <a:chOff x="6858000" y="4561807"/>
            <a:chExt cx="1962150" cy="151675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258EBFE-8926-E447-B84B-C296AE6C1C43}"/>
                </a:ext>
              </a:extLst>
            </p:cNvPr>
            <p:cNvCxnSpPr/>
            <p:nvPr/>
          </p:nvCxnSpPr>
          <p:spPr>
            <a:xfrm>
              <a:off x="7639050" y="4561807"/>
              <a:ext cx="0" cy="5626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E074BE-F142-FD41-9C27-250117CE8584}"/>
                </a:ext>
              </a:extLst>
            </p:cNvPr>
            <p:cNvSpPr txBox="1"/>
            <p:nvPr/>
          </p:nvSpPr>
          <p:spPr>
            <a:xfrm>
              <a:off x="6858000" y="5124450"/>
              <a:ext cx="19621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/>
                <a:t>(Theorem in paper states how to convert coverage vector to mixed strategy)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46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Determine the defender’s expected payoff d, given the target attacked (a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</a:t>
            </a:r>
            <a:r>
              <a:rPr lang="en-US" dirty="0" err="1"/>
              <a:t>unattacked</a:t>
            </a:r>
            <a:r>
              <a:rPr lang="en-US" dirty="0"/>
              <a:t> targets (a</a:t>
            </a:r>
            <a:r>
              <a:rPr lang="en-US" baseline="-25000" dirty="0"/>
              <a:t>t</a:t>
            </a:r>
            <a:r>
              <a:rPr lang="en-US" dirty="0"/>
              <a:t>=0), RHS is huge (i.e., Z)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For attacked target (a</a:t>
            </a:r>
            <a:r>
              <a:rPr lang="en-US" baseline="-25000" dirty="0"/>
              <a:t>t</a:t>
            </a:r>
            <a:r>
              <a:rPr lang="en-US" dirty="0"/>
              <a:t>=1), RHS is 0 </a:t>
            </a:r>
            <a:r>
              <a:rPr lang="en-US" dirty="0">
                <a:sym typeface="Wingdings" pitchFamily="2" charset="2"/>
              </a:rPr>
              <a:t> d = utility of defender given t attacked, and coverage vector C</a:t>
            </a:r>
          </a:p>
          <a:p>
            <a:r>
              <a:rPr lang="en-US" dirty="0">
                <a:sym typeface="Wingdings" pitchFamily="2" charset="2"/>
              </a:rPr>
              <a:t>Objective: maximize 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6010910"/>
            <a:ext cx="5061857" cy="45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847850"/>
            <a:ext cx="4248150" cy="2362200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D95886-53EA-CB48-BCDC-12E8DFC16EB4}"/>
              </a:ext>
            </a:extLst>
          </p:cNvPr>
          <p:cNvSpPr/>
          <p:nvPr/>
        </p:nvSpPr>
        <p:spPr>
          <a:xfrm>
            <a:off x="76200" y="4572000"/>
            <a:ext cx="5257800" cy="437669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A65A362-7354-D544-B589-19EFF243EAE2}"/>
              </a:ext>
            </a:extLst>
          </p:cNvPr>
          <p:cNvGrpSpPr/>
          <p:nvPr/>
        </p:nvGrpSpPr>
        <p:grpSpPr>
          <a:xfrm>
            <a:off x="1390650" y="4572000"/>
            <a:ext cx="4724400" cy="1438910"/>
            <a:chOff x="1390650" y="4572000"/>
            <a:chExt cx="4724400" cy="14389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2034F45-7695-FF49-9ED6-77A28CBA045E}"/>
                </a:ext>
              </a:extLst>
            </p:cNvPr>
            <p:cNvCxnSpPr/>
            <p:nvPr/>
          </p:nvCxnSpPr>
          <p:spPr>
            <a:xfrm>
              <a:off x="1390650" y="4572000"/>
              <a:ext cx="533400" cy="1438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6E0F-DCE5-E549-9116-739EFBFB694D}"/>
                </a:ext>
              </a:extLst>
            </p:cNvPr>
            <p:cNvSpPr txBox="1"/>
            <p:nvPr/>
          </p:nvSpPr>
          <p:spPr>
            <a:xfrm>
              <a:off x="1866900" y="5217902"/>
              <a:ext cx="42481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Expected utility to leader given attack on t and coverage vector with coverage </a:t>
              </a:r>
              <a:r>
                <a:rPr lang="en-US" sz="1600" dirty="0" err="1"/>
                <a:t>c</a:t>
              </a:r>
              <a:r>
                <a:rPr lang="en-US" sz="1600" baseline="-25000" dirty="0" err="1"/>
                <a:t>t</a:t>
              </a:r>
              <a:endParaRPr lang="en-US"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458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EECF1-4A15-5949-BB66-0B43CB7F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Proposals: </a:t>
            </a:r>
            <a:br>
              <a:rPr lang="en-US" dirty="0"/>
            </a:br>
            <a:r>
              <a:rPr lang="en-US" dirty="0"/>
              <a:t>A suggestion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E88B3-96E0-394C-974F-C06B127E5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75%/100%/125% set of goalposts: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35322-4EDC-1D4E-B689-934E1782B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7487C9D-B384-8A48-9560-88F645B707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6597" y="2199396"/>
            <a:ext cx="6590806" cy="43534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03383BA-7F1D-7B40-8B24-7CCEA5D0AD77}"/>
              </a:ext>
            </a:extLst>
          </p:cNvPr>
          <p:cNvSpPr txBox="1"/>
          <p:nvPr/>
        </p:nvSpPr>
        <p:spPr>
          <a:xfrm>
            <a:off x="0" y="6552882"/>
            <a:ext cx="457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accent1"/>
                </a:solidFill>
              </a:rPr>
              <a:t>[Thanks, Aya Ismail!  S2018 CMSC828M]</a:t>
            </a:r>
          </a:p>
        </p:txBody>
      </p:sp>
    </p:spTree>
    <p:extLst>
      <p:ext uri="{BB962C8B-B14F-4D97-AF65-F5344CB8AC3E}">
        <p14:creationId xmlns:p14="http://schemas.microsoft.com/office/powerpoint/2010/main" val="2569558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Formulation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C53588-FD59-914D-9089-99ADEEB65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0" y="1752600"/>
            <a:ext cx="2876550" cy="4715510"/>
          </a:xfrm>
        </p:spPr>
        <p:txBody>
          <a:bodyPr>
            <a:normAutofit/>
          </a:bodyPr>
          <a:lstStyle/>
          <a:p>
            <a:r>
              <a:rPr lang="en-US" dirty="0"/>
              <a:t>Two bottom sets of constraints imply that defender’s coverage vector C is best response to attack vector A, &amp; vice versa</a:t>
            </a:r>
          </a:p>
          <a:p>
            <a:r>
              <a:rPr lang="en-US" dirty="0">
                <a:sym typeface="Wingdings" pitchFamily="2" charset="2"/>
              </a:rPr>
              <a:t> Strong </a:t>
            </a:r>
            <a:r>
              <a:rPr lang="en-US" dirty="0" err="1">
                <a:sym typeface="Wingdings" pitchFamily="2" charset="2"/>
              </a:rPr>
              <a:t>Stackelberg</a:t>
            </a:r>
            <a:r>
              <a:rPr lang="en-US" dirty="0">
                <a:sym typeface="Wingdings" pitchFamily="2" charset="2"/>
              </a:rPr>
              <a:t> Equilibrium</a:t>
            </a:r>
          </a:p>
          <a:p>
            <a:r>
              <a:rPr lang="en-US" dirty="0">
                <a:sym typeface="Wingdings" pitchFamily="2" charset="2"/>
              </a:rPr>
              <a:t>“Big M” (or in this case “Big Z”) style of constraints are a common way to encode if statements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8600" y="1143000"/>
            <a:ext cx="5562600" cy="3921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E1189FD-743B-6942-94D7-F144411BB406}"/>
              </a:ext>
            </a:extLst>
          </p:cNvPr>
          <p:cNvSpPr/>
          <p:nvPr/>
        </p:nvSpPr>
        <p:spPr>
          <a:xfrm>
            <a:off x="1085850" y="1524318"/>
            <a:ext cx="4248150" cy="2685732"/>
          </a:xfrm>
          <a:prstGeom prst="rect">
            <a:avLst/>
          </a:prstGeom>
          <a:solidFill>
            <a:schemeClr val="lt1">
              <a:alpha val="69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9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0485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3505200" cy="47115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850468"/>
            <a:ext cx="1143000" cy="846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C5028F-49D8-B640-BCCC-DD16BAB5D80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2374789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68199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ERASER: Running Example (2 Resources, 4 targets)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2ADC17D-4D9B-6F4F-96A8-ACA7655D3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" name="Picture 1" descr="mil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1695450"/>
            <a:ext cx="4450550" cy="46482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>
            <a:off x="5082168" y="37147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effectLst/>
              <a:latin typeface="Arial" charset="0"/>
              <a:ea typeface="ＭＳ Ｐゴシック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743" y="3486150"/>
            <a:ext cx="2575932" cy="1066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3C3CF0-E03B-2C4C-BDF2-4BF46A58C977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42531930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ERASER – running example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01D9BE-1ECE-3647-9DEA-C684A66F8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7934327" cy="4373563"/>
          </a:xfrm>
        </p:spPr>
        <p:txBody>
          <a:bodyPr/>
          <a:lstStyle/>
          <a:p>
            <a:r>
              <a:rPr lang="en-US" dirty="0"/>
              <a:t>Problem: we need mixture over pure strategies (i.e., placements of resources on targets), not just coverage vector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945D35-4FE9-7547-8777-C72B4E985D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686050"/>
            <a:ext cx="3048000" cy="36927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2" y="4113334"/>
            <a:ext cx="2828925" cy="8382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4267200" y="4210050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3000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A42EAF-1236-C14F-90D9-8C1F8CACE738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NG</a:t>
            </a:r>
          </a:p>
        </p:txBody>
      </p:sp>
    </p:spTree>
    <p:extLst>
      <p:ext uri="{BB962C8B-B14F-4D97-AF65-F5344CB8AC3E}">
        <p14:creationId xmlns:p14="http://schemas.microsoft.com/office/powerpoint/2010/main" val="13290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9DE91-78D9-D843-86DF-0337BC2C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715250" cy="13716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ERASER-C(</a:t>
            </a:r>
            <a:r>
              <a:rPr lang="en-US" dirty="0" err="1"/>
              <a:t>Onstrained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4293-2B61-B84F-9F28-322CDE0E6F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46250"/>
            <a:ext cx="329184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Can generalize to a setting where resources have a type drawn from some type space </a:t>
            </a:r>
            <a:r>
              <a:rPr lang="el-GR" sz="2000" dirty="0"/>
              <a:t>Ω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Type </a:t>
            </a:r>
            <a:r>
              <a:rPr lang="el-GR" sz="2000" b="0" dirty="0"/>
              <a:t>ω</a:t>
            </a:r>
            <a:r>
              <a:rPr lang="en-US" sz="2000" b="0" dirty="0"/>
              <a:t> in </a:t>
            </a:r>
            <a:r>
              <a:rPr lang="el-GR" sz="2000" b="0" dirty="0"/>
              <a:t>Ω</a:t>
            </a:r>
            <a:r>
              <a:rPr lang="en-US" sz="2000" b="0" dirty="0"/>
              <a:t> determines feasible coverage schedules, i.e., subsets of targets coverable by that resource</a:t>
            </a:r>
          </a:p>
          <a:p>
            <a:pPr>
              <a:lnSpc>
                <a:spcPct val="90000"/>
              </a:lnSpc>
            </a:pPr>
            <a:r>
              <a:rPr lang="en-US" sz="2000" dirty="0"/>
              <a:t>Yields a very similar compact IP, similar solution of probability mass placed on each resource and schedule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6B5876E-6E49-B84B-938C-A36F8F368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1746250"/>
            <a:ext cx="4178581" cy="42967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C11E1-AE51-3F4A-B5B6-8783BCEF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34</a:t>
            </a:fld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103139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C69F95-5B25-3141-A16F-169484DE4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compute the actual mixed strategy to follow?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581CF6-F778-B546-950C-3B486D94A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880350" cy="5218043"/>
          </a:xfrm>
        </p:spPr>
        <p:txBody>
          <a:bodyPr>
            <a:normAutofit/>
          </a:bodyPr>
          <a:lstStyle/>
          <a:p>
            <a:r>
              <a:rPr lang="en-US" dirty="0" err="1"/>
              <a:t>Kiekintveld</a:t>
            </a:r>
            <a:r>
              <a:rPr lang="en-US" dirty="0"/>
              <a:t> paper proved feasible solutions (i.e., coverage vectors) to their MIPs corresponded to mixed strategies</a:t>
            </a:r>
          </a:p>
          <a:p>
            <a:r>
              <a:rPr lang="en-US" dirty="0"/>
              <a:t>Did not show how to compute them quickly (     variables </a:t>
            </a:r>
            <a:r>
              <a:rPr lang="el-GR" b="0" dirty="0"/>
              <a:t>δ</a:t>
            </a:r>
            <a:r>
              <a:rPr lang="el-GR" b="0" baseline="-25000" dirty="0"/>
              <a:t>ω</a:t>
            </a:r>
            <a:r>
              <a:rPr lang="en-US" b="0" baseline="-25000" dirty="0"/>
              <a:t>,</a:t>
            </a:r>
            <a:r>
              <a:rPr lang="en-US" baseline="-25000" dirty="0"/>
              <a:t>t</a:t>
            </a:r>
            <a:r>
              <a:rPr lang="en-US" dirty="0"/>
              <a:t>)</a:t>
            </a:r>
          </a:p>
          <a:p>
            <a:r>
              <a:rPr lang="en-US" dirty="0"/>
              <a:t>First idea: for each target t*: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Solve separate compact LP under </a:t>
            </a:r>
            <a:br>
              <a:rPr lang="en-US" b="0" dirty="0"/>
            </a:br>
            <a:r>
              <a:rPr lang="en-US" b="0" dirty="0"/>
              <a:t>the constraint that the attacker is </a:t>
            </a:r>
            <a:br>
              <a:rPr lang="en-US" b="0" dirty="0"/>
            </a:br>
            <a:r>
              <a:rPr lang="en-US" b="0" dirty="0"/>
              <a:t>incentivized to attack t*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Pick LP with best defender utility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Just like last lecture!</a:t>
            </a:r>
          </a:p>
          <a:p>
            <a:r>
              <a:rPr lang="en-US" dirty="0"/>
              <a:t>Problem: this </a:t>
            </a:r>
            <a:r>
              <a:rPr lang="en-US" dirty="0">
                <a:solidFill>
                  <a:schemeClr val="tx2"/>
                </a:solidFill>
              </a:rPr>
              <a:t>still</a:t>
            </a:r>
            <a:r>
              <a:rPr lang="en-US" dirty="0"/>
              <a:t> gives marginal</a:t>
            </a:r>
            <a:br>
              <a:rPr lang="en-US" dirty="0"/>
            </a:br>
            <a:r>
              <a:rPr lang="en-US" dirty="0"/>
              <a:t>probabilities over targets</a:t>
            </a:r>
          </a:p>
          <a:p>
            <a:r>
              <a:rPr lang="en-US" dirty="0"/>
              <a:t>We need probability mixture over</a:t>
            </a:r>
            <a:br>
              <a:rPr lang="en-US" dirty="0"/>
            </a:br>
            <a:r>
              <a:rPr lang="en-US" dirty="0">
                <a:solidFill>
                  <a:schemeClr val="tx2"/>
                </a:solidFill>
              </a:rPr>
              <a:t>pure strategies</a:t>
            </a:r>
            <a:r>
              <a:rPr lang="en-US" dirty="0"/>
              <a:t>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887CC-5739-904B-B1D0-EA804E9F4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923239-0287-F848-88B4-AB2B31220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735" y="2452798"/>
            <a:ext cx="401782" cy="457200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F7FE4C7-49EF-5647-8F0D-79167176F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47" y="3143250"/>
            <a:ext cx="3836228" cy="309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2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tool: </a:t>
            </a:r>
            <a:r>
              <a:rPr lang="en-US" dirty="0" err="1"/>
              <a:t>Birkhoff</a:t>
            </a:r>
            <a:r>
              <a:rPr lang="en-US" dirty="0"/>
              <a:t>-von Neumann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686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 doubly stochastic n x n matrix can be represented as a convex combination of n x n permutation matrices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Decomposition can be found in polynomial time O(n</a:t>
            </a:r>
            <a:r>
              <a:rPr lang="en-US" baseline="30000" dirty="0"/>
              <a:t>4.5</a:t>
            </a:r>
            <a:r>
              <a:rPr lang="en-US" dirty="0"/>
              <a:t>), and the size is O(n</a:t>
            </a:r>
            <a:r>
              <a:rPr lang="en-US" baseline="30000" dirty="0"/>
              <a:t>2</a:t>
            </a:r>
            <a:r>
              <a:rPr lang="en-US" dirty="0"/>
              <a:t>) </a:t>
            </a:r>
            <a:r>
              <a:rPr lang="en-US" sz="1300" dirty="0"/>
              <a:t>[</a:t>
            </a:r>
            <a:r>
              <a:rPr lang="en-US" sz="1300" dirty="0" err="1"/>
              <a:t>Dulmage</a:t>
            </a:r>
            <a:r>
              <a:rPr lang="en-US" sz="1300" dirty="0"/>
              <a:t> and Halperin, 1955]</a:t>
            </a:r>
          </a:p>
          <a:p>
            <a:r>
              <a:rPr lang="en-US" dirty="0"/>
              <a:t>Can be extended to rectangular doubly </a:t>
            </a:r>
            <a:r>
              <a:rPr lang="en-US" dirty="0" err="1"/>
              <a:t>substochastic</a:t>
            </a:r>
            <a:r>
              <a:rPr lang="en-US" dirty="0"/>
              <a:t> matrices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49851"/>
              </p:ext>
            </p:extLst>
          </p:nvPr>
        </p:nvGraphicFramePr>
        <p:xfrm>
          <a:off x="3811750" y="247217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.4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.5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.6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2095544"/>
              </p:ext>
            </p:extLst>
          </p:nvPr>
        </p:nvGraphicFramePr>
        <p:xfrm>
          <a:off x="1034932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49985" y="4179052"/>
            <a:ext cx="719418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= .1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43888"/>
              </p:ext>
            </p:extLst>
          </p:nvPr>
        </p:nvGraphicFramePr>
        <p:xfrm>
          <a:off x="295786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440149" y="4179052"/>
            <a:ext cx="6320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+.1</a:t>
            </a:r>
          </a:p>
        </p:txBody>
      </p:sp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45944"/>
              </p:ext>
            </p:extLst>
          </p:nvPr>
        </p:nvGraphicFramePr>
        <p:xfrm>
          <a:off x="4880791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363079" y="4179052"/>
            <a:ext cx="7933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+.5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002952"/>
              </p:ext>
            </p:extLst>
          </p:nvPr>
        </p:nvGraphicFramePr>
        <p:xfrm>
          <a:off x="6877679" y="3874252"/>
          <a:ext cx="1257300" cy="1097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6359967" y="4179052"/>
            <a:ext cx="679076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+.3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28E2E8-C0FC-C74D-A01B-DE61BB0D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544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 of size 1 using </a:t>
            </a:r>
            <a:r>
              <a:rPr lang="en-US" dirty="0" err="1"/>
              <a:t>BvN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65730" y="19431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465730" y="2743200"/>
            <a:ext cx="221876" cy="2286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388659" y="18669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388659" y="25908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388659" y="3276600"/>
            <a:ext cx="221876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4" idx="6"/>
            <a:endCxn id="6" idx="2"/>
          </p:cNvCxnSpPr>
          <p:nvPr/>
        </p:nvCxnSpPr>
        <p:spPr>
          <a:xfrm flipV="1">
            <a:off x="1687606" y="1981200"/>
            <a:ext cx="1701053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4" idx="5"/>
            <a:endCxn id="7" idx="1"/>
          </p:cNvCxnSpPr>
          <p:nvPr/>
        </p:nvCxnSpPr>
        <p:spPr>
          <a:xfrm rot="16200000" flipH="1">
            <a:off x="2295105" y="1498230"/>
            <a:ext cx="486056" cy="1766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" idx="5"/>
            <a:endCxn id="8" idx="2"/>
          </p:cNvCxnSpPr>
          <p:nvPr/>
        </p:nvCxnSpPr>
        <p:spPr>
          <a:xfrm rot="16200000" flipH="1">
            <a:off x="2295597" y="2297838"/>
            <a:ext cx="4525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6"/>
            <a:endCxn id="7" idx="3"/>
          </p:cNvCxnSpPr>
          <p:nvPr/>
        </p:nvCxnSpPr>
        <p:spPr>
          <a:xfrm flipV="1">
            <a:off x="1687606" y="2785922"/>
            <a:ext cx="1733546" cy="71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5"/>
            <a:endCxn id="8" idx="2"/>
          </p:cNvCxnSpPr>
          <p:nvPr/>
        </p:nvCxnSpPr>
        <p:spPr>
          <a:xfrm rot="16200000" flipH="1">
            <a:off x="1895547" y="1897788"/>
            <a:ext cx="1252678" cy="173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767745" y="1676401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1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800101" y="2667001"/>
            <a:ext cx="624027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9896" tIns="44948" rIns="89896" bIns="44948">
            <a:spAutoFit/>
          </a:bodyPr>
          <a:lstStyle/>
          <a:p>
            <a:r>
              <a:rPr lang="en-US" sz="2382" dirty="0">
                <a:latin typeface="Symbol" pitchFamily="18" charset="2"/>
              </a:rPr>
              <a:t>w </a:t>
            </a:r>
            <a:r>
              <a:rPr lang="en-US" sz="2382" baseline="-25000" dirty="0"/>
              <a:t>2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758453" y="16764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1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3758453" y="24384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2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758453" y="3276601"/>
            <a:ext cx="443753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2382" dirty="0"/>
              <a:t>t</a:t>
            </a:r>
            <a:r>
              <a:rPr lang="en-US" sz="2382" baseline="-25000" dirty="0"/>
              <a:t>3</a:t>
            </a:r>
          </a:p>
        </p:txBody>
      </p:sp>
      <p:sp>
        <p:nvSpPr>
          <p:cNvPr id="19" name="TextBox 31"/>
          <p:cNvSpPr txBox="1">
            <a:spLocks noChangeArrowheads="1"/>
          </p:cNvSpPr>
          <p:nvPr/>
        </p:nvSpPr>
        <p:spPr bwMode="auto">
          <a:xfrm>
            <a:off x="2427194" y="16002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0" name="TextBox 32"/>
          <p:cNvSpPr txBox="1">
            <a:spLocks noChangeArrowheads="1"/>
          </p:cNvSpPr>
          <p:nvPr/>
        </p:nvSpPr>
        <p:spPr bwMode="auto">
          <a:xfrm>
            <a:off x="1539688" y="22098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21" name="TextBox 33"/>
          <p:cNvSpPr txBox="1">
            <a:spLocks noChangeArrowheads="1"/>
          </p:cNvSpPr>
          <p:nvPr/>
        </p:nvSpPr>
        <p:spPr bwMode="auto">
          <a:xfrm>
            <a:off x="1761565" y="30480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.7</a:t>
            </a:r>
          </a:p>
        </p:txBody>
      </p:sp>
      <p:sp>
        <p:nvSpPr>
          <p:cNvPr id="22" name="TextBox 34"/>
          <p:cNvSpPr txBox="1">
            <a:spLocks noChangeArrowheads="1"/>
          </p:cNvSpPr>
          <p:nvPr/>
        </p:nvSpPr>
        <p:spPr bwMode="auto">
          <a:xfrm>
            <a:off x="1735462" y="2510119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.3</a:t>
            </a:r>
          </a:p>
        </p:txBody>
      </p:sp>
      <p:sp>
        <p:nvSpPr>
          <p:cNvPr id="23" name="TextBox 35"/>
          <p:cNvSpPr txBox="1">
            <a:spLocks noChangeArrowheads="1"/>
          </p:cNvSpPr>
          <p:nvPr/>
        </p:nvSpPr>
        <p:spPr bwMode="auto">
          <a:xfrm>
            <a:off x="2796988" y="2133601"/>
            <a:ext cx="517712" cy="335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9896" tIns="44948" rIns="89896" bIns="44948">
            <a:spAutoFit/>
          </a:bodyPr>
          <a:lstStyle/>
          <a:p>
            <a:r>
              <a:rPr lang="en-US" sz="1588" dirty="0"/>
              <a:t>.2</a:t>
            </a:r>
          </a:p>
        </p:txBody>
      </p:sp>
      <p:graphicFrame>
        <p:nvGraphicFramePr>
          <p:cNvPr id="40" name="Table 39"/>
          <p:cNvGraphicFramePr>
            <a:graphicFrameLocks noGrp="1"/>
          </p:cNvGraphicFramePr>
          <p:nvPr/>
        </p:nvGraphicFramePr>
        <p:xfrm>
          <a:off x="4645959" y="2133600"/>
          <a:ext cx="3919816" cy="1143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9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t</a:t>
                      </a:r>
                      <a:r>
                        <a:rPr lang="en-US" sz="1800" baseline="-25000" dirty="0"/>
                        <a:t>3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Symbol" pitchFamily="18" charset="2"/>
                        </a:rPr>
                        <a:t>w</a:t>
                      </a:r>
                      <a:r>
                        <a:rPr lang="en-US" sz="1800" baseline="-25000" dirty="0"/>
                        <a:t>2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.3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.7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874059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" name="Table 48"/>
          <p:cNvGraphicFramePr>
            <a:graphicFrameLocks noGrp="1"/>
          </p:cNvGraphicFramePr>
          <p:nvPr/>
        </p:nvGraphicFramePr>
        <p:xfrm>
          <a:off x="2796988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" name="Table 54"/>
          <p:cNvGraphicFramePr>
            <a:graphicFrameLocks noGrp="1"/>
          </p:cNvGraphicFramePr>
          <p:nvPr/>
        </p:nvGraphicFramePr>
        <p:xfrm>
          <a:off x="4867835" y="42672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7086600" y="4191000"/>
          <a:ext cx="1257300" cy="731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19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</a:t>
                      </a:r>
                    </a:p>
                  </a:txBody>
                  <a:tcPr marL="88751" marR="887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</a:t>
                      </a:r>
                    </a:p>
                  </a:txBody>
                  <a:tcPr marL="88751" marR="8875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3" name="TextBox 82"/>
          <p:cNvSpPr txBox="1"/>
          <p:nvPr/>
        </p:nvSpPr>
        <p:spPr>
          <a:xfrm>
            <a:off x="1243853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.1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237629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3240741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.2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456394" y="3810001"/>
            <a:ext cx="517712" cy="335136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r>
              <a:rPr lang="en-US" sz="1588" dirty="0"/>
              <a:t>.5</a:t>
            </a:r>
          </a:p>
        </p:txBody>
      </p:sp>
      <p:grpSp>
        <p:nvGrpSpPr>
          <p:cNvPr id="3" name="Group 61"/>
          <p:cNvGrpSpPr/>
          <p:nvPr/>
        </p:nvGrpSpPr>
        <p:grpSpPr>
          <a:xfrm>
            <a:off x="948018" y="5257800"/>
            <a:ext cx="7026088" cy="1371600"/>
            <a:chOff x="838200" y="5257800"/>
            <a:chExt cx="7239000" cy="1371600"/>
          </a:xfrm>
        </p:grpSpPr>
        <p:sp>
          <p:nvSpPr>
            <p:cNvPr id="46" name="Oval 45"/>
            <p:cNvSpPr/>
            <p:nvPr/>
          </p:nvSpPr>
          <p:spPr>
            <a:xfrm>
              <a:off x="14478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5240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15240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34290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5052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35052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5562600" y="5334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638800" y="58674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5638800" y="6477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848600" y="5257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924800" y="57912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64008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Straight Connector 67"/>
            <p:cNvCxnSpPr>
              <a:stCxn id="96" idx="5"/>
              <a:endCxn id="48" idx="1"/>
            </p:cNvCxnSpPr>
            <p:nvPr/>
          </p:nvCxnSpPr>
          <p:spPr>
            <a:xfrm rot="16200000" flipH="1">
              <a:off x="815882" y="5692682"/>
              <a:ext cx="9590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endCxn id="47" idx="2"/>
            </p:cNvCxnSpPr>
            <p:nvPr/>
          </p:nvCxnSpPr>
          <p:spPr>
            <a:xfrm rot="5400000" flipH="1" flipV="1">
              <a:off x="1200150" y="5657850"/>
              <a:ext cx="114300" cy="5334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99" idx="5"/>
              <a:endCxn id="53" idx="1"/>
            </p:cNvCxnSpPr>
            <p:nvPr/>
          </p:nvCxnSpPr>
          <p:spPr>
            <a:xfrm rot="16200000" flipH="1">
              <a:off x="3178082" y="5464082"/>
              <a:ext cx="273236" cy="425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endCxn id="54" idx="1"/>
            </p:cNvCxnSpPr>
            <p:nvPr/>
          </p:nvCxnSpPr>
          <p:spPr>
            <a:xfrm rot="16200000" flipH="1">
              <a:off x="3104672" y="6000271"/>
              <a:ext cx="343857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endCxn id="58" idx="2"/>
            </p:cNvCxnSpPr>
            <p:nvPr/>
          </p:nvCxnSpPr>
          <p:spPr>
            <a:xfrm flipV="1">
              <a:off x="5159283" y="5410200"/>
              <a:ext cx="403317" cy="169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endCxn id="59" idx="2"/>
            </p:cNvCxnSpPr>
            <p:nvPr/>
          </p:nvCxnSpPr>
          <p:spPr>
            <a:xfrm flipV="1">
              <a:off x="5181600" y="5943600"/>
              <a:ext cx="457200" cy="1714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103" idx="7"/>
              <a:endCxn id="64" idx="2"/>
            </p:cNvCxnSpPr>
            <p:nvPr/>
          </p:nvCxnSpPr>
          <p:spPr>
            <a:xfrm rot="5400000" flipH="1" flipV="1">
              <a:off x="7635782" y="5219700"/>
              <a:ext cx="98518" cy="3271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102" idx="5"/>
              <a:endCxn id="66" idx="1"/>
            </p:cNvCxnSpPr>
            <p:nvPr/>
          </p:nvCxnSpPr>
          <p:spPr>
            <a:xfrm rot="16200000" flipH="1">
              <a:off x="7559582" y="6035582"/>
              <a:ext cx="273236" cy="5018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838200" y="59436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914400" y="5334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28956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29718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5029200" y="60960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5105400" y="54864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2" name="Oval 101"/>
            <p:cNvSpPr/>
            <p:nvPr/>
          </p:nvSpPr>
          <p:spPr>
            <a:xfrm>
              <a:off x="7315200" y="60198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3" name="Oval 102"/>
            <p:cNvSpPr/>
            <p:nvPr/>
          </p:nvSpPr>
          <p:spPr>
            <a:xfrm>
              <a:off x="7391400" y="5410200"/>
              <a:ext cx="152400" cy="15240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588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435771F-081A-4A4E-8EE9-B8FC521144F2}"/>
              </a:ext>
            </a:extLst>
          </p:cNvPr>
          <p:cNvSpPr txBox="1"/>
          <p:nvPr/>
        </p:nvSpPr>
        <p:spPr>
          <a:xfrm>
            <a:off x="6321287" y="481905"/>
            <a:ext cx="28227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“Schedule of size 1” </a:t>
            </a:r>
            <a:r>
              <a:rPr lang="en-US" dirty="0">
                <a:sym typeface="Wingdings" pitchFamily="2" charset="2"/>
              </a:rPr>
              <a:t> resource is assigned to exactly one target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37C408C-B43C-814D-83BD-0BF20640A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369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Counter-example to the compact LP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5165379"/>
            <a:ext cx="8262730" cy="13716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2 resources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1</a:t>
            </a:r>
            <a:r>
              <a:rPr lang="en-US" dirty="0"/>
              <a:t> &amp; </a:t>
            </a:r>
            <a:r>
              <a:rPr lang="en-US" dirty="0">
                <a:latin typeface="Symbol" pitchFamily="18" charset="2"/>
              </a:rPr>
              <a:t>w</a:t>
            </a:r>
            <a:r>
              <a:rPr lang="en-US" baseline="-25000" dirty="0"/>
              <a:t>2</a:t>
            </a:r>
            <a:r>
              <a:rPr lang="en-US" dirty="0"/>
              <a:t>, schedules of size </a:t>
            </a:r>
            <a:r>
              <a:rPr 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dirty="0"/>
              <a:t>LP suggests: we can cover every target with probability 1 ?????</a:t>
            </a:r>
          </a:p>
          <a:p>
            <a:r>
              <a:rPr lang="en-US" dirty="0"/>
              <a:t>… but in fact we can cover at most </a:t>
            </a:r>
            <a:r>
              <a:rPr lang="en-US" dirty="0">
                <a:solidFill>
                  <a:schemeClr val="tx2"/>
                </a:solidFill>
              </a:rPr>
              <a:t>3</a:t>
            </a:r>
            <a:r>
              <a:rPr lang="en-US" dirty="0"/>
              <a:t> targets at a time </a:t>
            </a:r>
            <a:r>
              <a:rPr lang="en-US" dirty="0">
                <a:sym typeface="Wingdings" pitchFamily="2" charset="2"/>
              </a:rPr>
              <a:t> for general schedule sizes, it is not always possible to find feasible mixture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1274653" y="3491313"/>
            <a:ext cx="295835" cy="3048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>
              <a:latin typeface="Symbol" pitchFamily="18" charset="2"/>
            </a:endParaRPr>
          </a:p>
        </p:txBody>
      </p:sp>
      <p:cxnSp>
        <p:nvCxnSpPr>
          <p:cNvPr id="14" name="Straight Connector 13"/>
          <p:cNvCxnSpPr>
            <a:stCxn id="12" idx="7"/>
            <a:endCxn id="27" idx="2"/>
          </p:cNvCxnSpPr>
          <p:nvPr/>
        </p:nvCxnSpPr>
        <p:spPr>
          <a:xfrm flipV="1">
            <a:off x="1527164" y="2919813"/>
            <a:ext cx="1343783" cy="6161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2" idx="5"/>
            <a:endCxn id="28" idx="2"/>
          </p:cNvCxnSpPr>
          <p:nvPr/>
        </p:nvCxnSpPr>
        <p:spPr>
          <a:xfrm>
            <a:off x="1527164" y="3751476"/>
            <a:ext cx="1343783" cy="539937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98041" y="1548213"/>
            <a:ext cx="295835" cy="3048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endParaRPr lang="en-US" sz="1588" dirty="0"/>
          </a:p>
        </p:txBody>
      </p:sp>
      <p:cxnSp>
        <p:nvCxnSpPr>
          <p:cNvPr id="19" name="Straight Connector 18"/>
          <p:cNvCxnSpPr>
            <a:stCxn id="17" idx="3"/>
          </p:cNvCxnSpPr>
          <p:nvPr/>
        </p:nvCxnSpPr>
        <p:spPr>
          <a:xfrm rot="5400000">
            <a:off x="3691125" y="1764954"/>
            <a:ext cx="806450" cy="893669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5"/>
          </p:cNvCxnSpPr>
          <p:nvPr/>
        </p:nvCxnSpPr>
        <p:spPr>
          <a:xfrm rot="16200000" flipH="1">
            <a:off x="4831323" y="1727974"/>
            <a:ext cx="806450" cy="967628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4" name="TextBox 21"/>
          <p:cNvSpPr txBox="1">
            <a:spLocks noChangeArrowheads="1"/>
          </p:cNvSpPr>
          <p:nvPr/>
        </p:nvSpPr>
        <p:spPr bwMode="auto">
          <a:xfrm>
            <a:off x="783547" y="3343136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9475" name="TextBox 22"/>
          <p:cNvSpPr txBox="1">
            <a:spLocks noChangeArrowheads="1"/>
          </p:cNvSpPr>
          <p:nvPr/>
        </p:nvSpPr>
        <p:spPr bwMode="auto">
          <a:xfrm>
            <a:off x="4706471" y="1217640"/>
            <a:ext cx="505354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  <a:latin typeface="Symbol" pitchFamily="18" charset="2"/>
              </a:rPr>
              <a:t>w</a:t>
            </a:r>
            <a:r>
              <a:rPr lang="en-US" sz="2382" baseline="-25000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9476" name="TextBox 26"/>
          <p:cNvSpPr txBox="1">
            <a:spLocks noChangeArrowheads="1"/>
          </p:cNvSpPr>
          <p:nvPr/>
        </p:nvSpPr>
        <p:spPr bwMode="auto">
          <a:xfrm>
            <a:off x="1885993" y="3984588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7" name="TextBox 27"/>
          <p:cNvSpPr txBox="1">
            <a:spLocks noChangeArrowheads="1"/>
          </p:cNvSpPr>
          <p:nvPr/>
        </p:nvSpPr>
        <p:spPr bwMode="auto">
          <a:xfrm>
            <a:off x="1905065" y="281599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chemeClr val="tx2"/>
                </a:solidFill>
              </a:rPr>
              <a:t>.5</a:t>
            </a:r>
          </a:p>
        </p:txBody>
      </p:sp>
      <p:sp>
        <p:nvSpPr>
          <p:cNvPr id="19478" name="TextBox 28"/>
          <p:cNvSpPr txBox="1">
            <a:spLocks noChangeArrowheads="1"/>
          </p:cNvSpPr>
          <p:nvPr/>
        </p:nvSpPr>
        <p:spPr bwMode="auto">
          <a:xfrm>
            <a:off x="3832412" y="1696149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19479" name="TextBox 29"/>
          <p:cNvSpPr txBox="1">
            <a:spLocks noChangeArrowheads="1"/>
          </p:cNvSpPr>
          <p:nvPr/>
        </p:nvSpPr>
        <p:spPr bwMode="auto">
          <a:xfrm>
            <a:off x="5015753" y="1700614"/>
            <a:ext cx="436426" cy="457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9896" tIns="44948" rIns="89896" bIns="44948">
            <a:spAutoFit/>
          </a:bodyPr>
          <a:lstStyle/>
          <a:p>
            <a:r>
              <a:rPr lang="en-US" sz="2382" dirty="0">
                <a:solidFill>
                  <a:srgbClr val="00B050"/>
                </a:solidFill>
              </a:rPr>
              <a:t>.5</a:t>
            </a:r>
          </a:p>
        </p:txBody>
      </p:sp>
      <p:sp>
        <p:nvSpPr>
          <p:cNvPr id="25" name="Oval 24"/>
          <p:cNvSpPr/>
          <p:nvPr/>
        </p:nvSpPr>
        <p:spPr>
          <a:xfrm>
            <a:off x="3092824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6" name="Oval 25"/>
          <p:cNvSpPr/>
          <p:nvPr/>
        </p:nvSpPr>
        <p:spPr>
          <a:xfrm>
            <a:off x="5163671" y="2615013"/>
            <a:ext cx="1109382" cy="2057400"/>
          </a:xfrm>
          <a:prstGeom prst="ellipse">
            <a:avLst/>
          </a:prstGeom>
          <a:solidFill>
            <a:srgbClr val="92D050">
              <a:alpha val="5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/>
          </a:p>
        </p:txBody>
      </p:sp>
      <p:sp>
        <p:nvSpPr>
          <p:cNvPr id="27" name="Oval 26"/>
          <p:cNvSpPr/>
          <p:nvPr/>
        </p:nvSpPr>
        <p:spPr>
          <a:xfrm>
            <a:off x="2870947" y="23864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2870947" y="3758013"/>
            <a:ext cx="3771900" cy="1066800"/>
          </a:xfrm>
          <a:prstGeom prst="ellipse">
            <a:avLst/>
          </a:prstGeom>
          <a:solidFill>
            <a:srgbClr val="C00000">
              <a:alpha val="3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533465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4" name="Oval 3"/>
          <p:cNvSpPr/>
          <p:nvPr/>
        </p:nvSpPr>
        <p:spPr>
          <a:xfrm>
            <a:off x="3462618" y="28436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5" name="Oval 4"/>
          <p:cNvSpPr/>
          <p:nvPr/>
        </p:nvSpPr>
        <p:spPr>
          <a:xfrm>
            <a:off x="3536577" y="40628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6" name="Oval 5"/>
          <p:cNvSpPr/>
          <p:nvPr/>
        </p:nvSpPr>
        <p:spPr>
          <a:xfrm>
            <a:off x="5533465" y="4139013"/>
            <a:ext cx="295835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anchor="ctr"/>
          <a:lstStyle/>
          <a:p>
            <a:pPr algn="ctr">
              <a:defRPr/>
            </a:pPr>
            <a:r>
              <a:rPr lang="en-US" sz="1588" dirty="0"/>
              <a:t>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F1F97-C34D-E642-B8B1-D56F597DCEE0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67B225-5B61-994C-B401-48188389D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736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Algorithms &amp; complexity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366499"/>
              </p:ext>
            </p:extLst>
          </p:nvPr>
        </p:nvGraphicFramePr>
        <p:xfrm>
          <a:off x="576468" y="2097157"/>
          <a:ext cx="7987553" cy="3550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44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2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10005">
                <a:tc gridSpan="2">
                  <a:txBody>
                    <a:bodyPr/>
                    <a:lstStyle/>
                    <a:p>
                      <a:pPr algn="r"/>
                      <a:endParaRPr lang="en-US" sz="2000" b="1" baseline="0" dirty="0"/>
                    </a:p>
                    <a:p>
                      <a:pPr algn="r"/>
                      <a:endParaRPr lang="en-US" sz="2000" b="1" dirty="0"/>
                    </a:p>
                  </a:txBody>
                  <a:tcPr marL="88751" marR="88751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Homogeneous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Heterogeneous</a:t>
                      </a:r>
                    </a:p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resources</a:t>
                      </a:r>
                    </a:p>
                  </a:txBody>
                  <a:tcPr marL="88751" marR="88751" anchor="ctr"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005">
                <a:tc rowSpan="4"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Schedules</a:t>
                      </a:r>
                    </a:p>
                  </a:txBody>
                  <a:tcPr marL="88751" marR="88751" vert="vert270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1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</a:t>
                      </a:r>
                    </a:p>
                    <a:p>
                      <a:pPr algn="ctr"/>
                      <a:r>
                        <a:rPr lang="en-US" sz="2000" dirty="0"/>
                        <a:t>(</a:t>
                      </a:r>
                      <a:r>
                        <a:rPr lang="en-US" sz="2000" dirty="0" err="1"/>
                        <a:t>BvN</a:t>
                      </a:r>
                      <a:r>
                        <a:rPr lang="en-US" sz="2000" dirty="0"/>
                        <a:t> theorem)</a:t>
                      </a:r>
                    </a:p>
                  </a:txBody>
                  <a:tcPr marL="88751" marR="88751" anchor="ctr"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≤2,</a:t>
                      </a:r>
                      <a:r>
                        <a:rPr lang="en-US" sz="2000" b="1" baseline="0" dirty="0">
                          <a:solidFill>
                            <a:schemeClr val="tx1"/>
                          </a:solidFill>
                        </a:rPr>
                        <a:t> bipartite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≤2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000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Size ≥3</a:t>
                      </a:r>
                    </a:p>
                  </a:txBody>
                  <a:tcPr marL="88751" marR="88751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8751" marR="8875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Right Arrow 6"/>
          <p:cNvSpPr/>
          <p:nvPr/>
        </p:nvSpPr>
        <p:spPr>
          <a:xfrm flipH="1">
            <a:off x="5681383" y="3048000"/>
            <a:ext cx="295835" cy="381000"/>
          </a:xfrm>
          <a:prstGeom prst="rightArrow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96" tIns="44948" rIns="89896" bIns="44948" rtlCol="0" anchor="ctr"/>
          <a:lstStyle/>
          <a:p>
            <a:pPr algn="ctr"/>
            <a:endParaRPr lang="en-US" sz="1588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40741" y="3545867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</a:t>
            </a:r>
            <a:r>
              <a:rPr lang="en-US" sz="1941" dirty="0" err="1"/>
              <a:t>BvN</a:t>
            </a:r>
            <a:r>
              <a:rPr lang="en-US" sz="1941" dirty="0"/>
              <a:t> theorem)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0741" y="4267200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P</a:t>
            </a:r>
          </a:p>
          <a:p>
            <a:pPr algn="ctr"/>
            <a:r>
              <a:rPr lang="en-US" sz="1941" dirty="0"/>
              <a:t>(constraint generation)</a:t>
            </a:r>
          </a:p>
        </p:txBody>
      </p:sp>
      <p:grpSp>
        <p:nvGrpSpPr>
          <p:cNvPr id="3" name="Group 16"/>
          <p:cNvGrpSpPr/>
          <p:nvPr/>
        </p:nvGrpSpPr>
        <p:grpSpPr>
          <a:xfrm>
            <a:off x="5903259" y="3544671"/>
            <a:ext cx="2662518" cy="1932625"/>
            <a:chOff x="5943600" y="3544669"/>
            <a:chExt cx="2743200" cy="1932625"/>
          </a:xfrm>
        </p:grpSpPr>
        <p:sp>
          <p:nvSpPr>
            <p:cNvPr id="8" name="Right Arrow 7"/>
            <p:cNvSpPr/>
            <p:nvPr/>
          </p:nvSpPr>
          <p:spPr>
            <a:xfrm rot="5400000">
              <a:off x="7239000" y="41148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 rot="5400000">
              <a:off x="7239000" y="4800600"/>
              <a:ext cx="228600" cy="381000"/>
            </a:xfrm>
            <a:prstGeom prst="rightArrow">
              <a:avLst/>
            </a:prstGeom>
            <a:solidFill>
              <a:schemeClr val="accent1">
                <a:alpha val="4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3544669"/>
              <a:ext cx="2743200" cy="6896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  <a:p>
              <a:pPr algn="ctr"/>
              <a:r>
                <a:rPr lang="en-US" sz="1941" dirty="0"/>
                <a:t>(SAT)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43600" y="44004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43600" y="5086290"/>
              <a:ext cx="2743200" cy="391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41" dirty="0"/>
                <a:t>NP-hard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40741" y="4953000"/>
            <a:ext cx="2662518" cy="688117"/>
          </a:xfrm>
          <a:prstGeom prst="rect">
            <a:avLst/>
          </a:prstGeom>
          <a:noFill/>
        </p:spPr>
        <p:txBody>
          <a:bodyPr wrap="square" lIns="89896" tIns="44948" rIns="89896" bIns="44948" rtlCol="0">
            <a:spAutoFit/>
          </a:bodyPr>
          <a:lstStyle/>
          <a:p>
            <a:pPr algn="ctr"/>
            <a:r>
              <a:rPr lang="en-US" sz="1941" dirty="0"/>
              <a:t>NP-hard</a:t>
            </a:r>
          </a:p>
          <a:p>
            <a:pPr algn="ctr"/>
            <a:r>
              <a:rPr lang="en-US" sz="1941" dirty="0"/>
              <a:t>(3-COVER)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8F9182-572B-324C-9EE8-057E5ECA0733}"/>
              </a:ext>
            </a:extLst>
          </p:cNvPr>
          <p:cNvSpPr txBox="1"/>
          <p:nvPr/>
        </p:nvSpPr>
        <p:spPr>
          <a:xfrm>
            <a:off x="3965811" y="990953"/>
            <a:ext cx="3268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Korzhyk</a:t>
            </a:r>
            <a:r>
              <a:rPr lang="en-US" sz="1200" dirty="0"/>
              <a:t>, </a:t>
            </a:r>
            <a:r>
              <a:rPr lang="en-US" sz="1200" dirty="0" err="1"/>
              <a:t>Conitzer</a:t>
            </a:r>
            <a:r>
              <a:rPr lang="en-US" sz="1200" dirty="0"/>
              <a:t>, Parr, “Complexity of Computing Optimal </a:t>
            </a:r>
            <a:r>
              <a:rPr lang="en-US" sz="1200" dirty="0" err="1"/>
              <a:t>Stackelberg</a:t>
            </a:r>
            <a:r>
              <a:rPr lang="en-US" sz="1200" dirty="0"/>
              <a:t> Strategies in Security Resource Allocation Games]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46390C11-5731-384C-B68E-C72600BF7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924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 </a:t>
            </a:r>
            <a:r>
              <a:rPr lang="en-US" dirty="0" err="1"/>
              <a:t>Stackelberg</a:t>
            </a:r>
            <a:r>
              <a:rPr lang="en-US" dirty="0"/>
              <a:t> &amp; Security Games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Gupta (NG), </a:t>
            </a:r>
            <a:r>
              <a:rPr lang="en-US" sz="1600" dirty="0" err="1"/>
              <a:t>Procaccia</a:t>
            </a:r>
            <a:r>
              <a:rPr lang="en-US" sz="1600" dirty="0"/>
              <a:t> (AP)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Play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Previously, assumed players would play </a:t>
            </a:r>
            <a:r>
              <a:rPr lang="en-US" dirty="0">
                <a:solidFill>
                  <a:schemeClr val="tx2"/>
                </a:solidFill>
              </a:rPr>
              <a:t>simultaneously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drivers simultaneously decide to go straight or divert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Two prisoners simultaneously defect or cooperate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Players simultaneously choose rock, paper, or scissors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br>
              <a:rPr lang="is-IS" dirty="0"/>
            </a:br>
            <a:endParaRPr lang="is-IS" dirty="0"/>
          </a:p>
          <a:p>
            <a:r>
              <a:rPr lang="is-IS" dirty="0">
                <a:solidFill>
                  <a:schemeClr val="tx2"/>
                </a:solidFill>
              </a:rPr>
              <a:t>No</a:t>
            </a:r>
            <a:r>
              <a:rPr lang="is-IS" dirty="0"/>
              <a:t> knowledge of the other players’ chosen actions</a:t>
            </a:r>
            <a:br>
              <a:rPr lang="is-IS" dirty="0"/>
            </a:br>
            <a:endParaRPr lang="is-IS" dirty="0"/>
          </a:p>
          <a:p>
            <a:r>
              <a:rPr lang="en-US" dirty="0"/>
              <a:t>What if we allow </a:t>
            </a:r>
            <a:r>
              <a:rPr lang="en-US" dirty="0">
                <a:solidFill>
                  <a:schemeClr val="tx2"/>
                </a:solidFill>
              </a:rPr>
              <a:t>sequential</a:t>
            </a:r>
            <a:r>
              <a:rPr lang="en-US" dirty="0"/>
              <a:t> action selection ...?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Leader-Follower Games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28411"/>
          </a:xfrm>
        </p:spPr>
        <p:txBody>
          <a:bodyPr>
            <a:normAutofit/>
          </a:bodyPr>
          <a:lstStyle/>
          <a:p>
            <a:r>
              <a:rPr lang="en-US" dirty="0"/>
              <a:t>Two players: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leader</a:t>
            </a:r>
            <a:r>
              <a:rPr lang="en-US" dirty="0"/>
              <a:t> commits to acting in a specific way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chemeClr val="accent3"/>
                </a:solidFill>
              </a:rPr>
              <a:t>follower</a:t>
            </a:r>
            <a:r>
              <a:rPr lang="en-US" dirty="0"/>
              <a:t> observes the leader’s mixed strategy</a:t>
            </a:r>
          </a:p>
          <a:p>
            <a:endParaRPr lang="en-US" dirty="0"/>
          </a:p>
          <a:p>
            <a:r>
              <a:rPr lang="en-US" dirty="0"/>
              <a:t>What is the Nash equilibrium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2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1</a:t>
            </a:r>
          </a:p>
          <a:p>
            <a:r>
              <a:rPr lang="en-US" dirty="0"/>
              <a:t>Row player = leader; what to do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Social welfare: 3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Utility to row player: 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601413" y="387815"/>
            <a:ext cx="1180792" cy="2260418"/>
            <a:chOff x="7601413" y="387815"/>
            <a:chExt cx="1180792" cy="22604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01413" y="387815"/>
              <a:ext cx="1180792" cy="1614849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6" name="TextBox 5"/>
            <p:cNvSpPr txBox="1"/>
            <p:nvPr/>
          </p:nvSpPr>
          <p:spPr>
            <a:xfrm>
              <a:off x="7601413" y="2125013"/>
              <a:ext cx="11807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Heinrich von </a:t>
              </a:r>
              <a:r>
                <a:rPr lang="en-US" sz="1400" i="1" dirty="0" err="1"/>
                <a:t>Stackelberg</a:t>
              </a:r>
              <a:endParaRPr lang="en-US" sz="1400" i="1" dirty="0"/>
            </a:p>
          </p:txBody>
        </p:sp>
      </p:grpSp>
      <p:graphicFrame>
        <p:nvGraphicFramePr>
          <p:cNvPr id="8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545358"/>
              </p:ext>
            </p:extLst>
          </p:nvPr>
        </p:nvGraphicFramePr>
        <p:xfrm>
          <a:off x="5943397" y="3496932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1716505" y="3144252"/>
            <a:ext cx="4539916" cy="497306"/>
            <a:chOff x="1716505" y="3144252"/>
            <a:chExt cx="4539916" cy="497306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4924926" y="3352800"/>
              <a:ext cx="1331495" cy="2887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716505" y="3144252"/>
              <a:ext cx="325654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NE, iterated strict dominance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5943397" y="3501796"/>
            <a:ext cx="2486305" cy="8665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Commit to “Bottom”</a:t>
            </a:r>
          </a:p>
        </p:txBody>
      </p:sp>
    </p:spTree>
    <p:extLst>
      <p:ext uri="{BB962C8B-B14F-4D97-AF65-F5344CB8AC3E}">
        <p14:creationId xmlns:p14="http://schemas.microsoft.com/office/powerpoint/2010/main" val="23523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Aside: First-mover Advantage (FMA)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From the econ side of things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Leader is sometimes called the </a:t>
            </a:r>
            <a:r>
              <a:rPr lang="en-US" dirty="0">
                <a:solidFill>
                  <a:schemeClr val="tx2"/>
                </a:solidFill>
              </a:rPr>
              <a:t>Market Leader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advantage allows a firm to move first: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Technological breakthrough via R&amp;D</a:t>
            </a:r>
          </a:p>
          <a:p>
            <a:pPr marL="800100" lvl="1" indent="-342900"/>
            <a:r>
              <a:rPr lang="en-US" dirty="0"/>
              <a:t>Buying up all assets at low price before market adjusts</a:t>
            </a:r>
          </a:p>
          <a:p>
            <a:pPr marL="342900" indent="-342900"/>
            <a:r>
              <a:rPr lang="en-US" dirty="0"/>
              <a:t>By committing to a strategy (some amount of production), can effectively force other players’ hands.</a:t>
            </a:r>
          </a:p>
          <a:p>
            <a:pPr marL="342900" indent="-342900"/>
            <a:r>
              <a:rPr lang="en-US" dirty="0"/>
              <a:t>Things we won’t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Significant cost of R&amp;D, uncertainty over market demand, initial marketing costs, etc.</a:t>
            </a:r>
          </a:p>
          <a:p>
            <a:r>
              <a:rPr lang="en-US" dirty="0"/>
              <a:t>These can lead to </a:t>
            </a:r>
            <a:r>
              <a:rPr lang="en-US" dirty="0">
                <a:solidFill>
                  <a:schemeClr val="tx2"/>
                </a:solidFill>
              </a:rPr>
              <a:t>Second-Mover Advantage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Atari vs Nintendo, </a:t>
            </a:r>
            <a:r>
              <a:rPr lang="en-US" dirty="0" err="1"/>
              <a:t>MySpace</a:t>
            </a:r>
            <a:r>
              <a:rPr lang="en-US" dirty="0"/>
              <a:t> (or earlier) vs Facebook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3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as an extensive-form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charset="0"/>
              </a:rPr>
              <a:t>For the case of committing to a </a:t>
            </a:r>
            <a:r>
              <a:rPr lang="en-US" dirty="0">
                <a:solidFill>
                  <a:schemeClr val="tx2"/>
                </a:solidFill>
                <a:latin typeface="Arial" charset="0"/>
              </a:rPr>
              <a:t>pure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strategy:</a:t>
            </a:r>
            <a:endParaRPr lang="en-US" sz="2800" dirty="0">
              <a:solidFill>
                <a:srgbClr val="000000"/>
              </a:solidFill>
              <a:latin typeface="Arial" charset="0"/>
            </a:endParaRP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057681" y="2375647"/>
            <a:ext cx="4511768" cy="3410387"/>
            <a:chOff x="2057681" y="2375647"/>
            <a:chExt cx="4511768" cy="3410387"/>
          </a:xfrm>
        </p:grpSpPr>
        <p:sp>
          <p:nvSpPr>
            <p:cNvPr id="63491" name="Line 3"/>
            <p:cNvSpPr>
              <a:spLocks noChangeShapeType="1"/>
            </p:cNvSpPr>
            <p:nvPr/>
          </p:nvSpPr>
          <p:spPr bwMode="auto">
            <a:xfrm flipH="1">
              <a:off x="3241301" y="2603967"/>
              <a:ext cx="8866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2" name="Line 4"/>
            <p:cNvSpPr>
              <a:spLocks noChangeShapeType="1"/>
            </p:cNvSpPr>
            <p:nvPr/>
          </p:nvSpPr>
          <p:spPr bwMode="auto">
            <a:xfrm>
              <a:off x="4127968" y="2603967"/>
              <a:ext cx="888066" cy="137272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3" name="Text Box 5"/>
            <p:cNvSpPr txBox="1">
              <a:spLocks noChangeArrowheads="1"/>
            </p:cNvSpPr>
            <p:nvPr/>
          </p:nvSpPr>
          <p:spPr bwMode="auto">
            <a:xfrm>
              <a:off x="3241301" y="2375647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1</a:t>
              </a:r>
            </a:p>
          </p:txBody>
        </p:sp>
        <p:sp>
          <p:nvSpPr>
            <p:cNvPr id="63494" name="Text Box 6"/>
            <p:cNvSpPr txBox="1">
              <a:spLocks noChangeArrowheads="1"/>
            </p:cNvSpPr>
            <p:nvPr/>
          </p:nvSpPr>
          <p:spPr bwMode="auto">
            <a:xfrm>
              <a:off x="2204758" y="3746968"/>
              <a:ext cx="8880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495" name="Line 7"/>
            <p:cNvSpPr>
              <a:spLocks noChangeShapeType="1"/>
            </p:cNvSpPr>
            <p:nvPr/>
          </p:nvSpPr>
          <p:spPr bwMode="auto">
            <a:xfrm flipH="1">
              <a:off x="4423523" y="3976688"/>
              <a:ext cx="592511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6" name="Line 8"/>
            <p:cNvSpPr>
              <a:spLocks noChangeShapeType="1"/>
            </p:cNvSpPr>
            <p:nvPr/>
          </p:nvSpPr>
          <p:spPr bwMode="auto">
            <a:xfrm>
              <a:off x="5016034" y="3976688"/>
              <a:ext cx="886665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 flipH="1">
              <a:off x="2353236" y="3976688"/>
              <a:ext cx="888066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8" name="Line 10"/>
            <p:cNvSpPr>
              <a:spLocks noChangeShapeType="1"/>
            </p:cNvSpPr>
            <p:nvPr/>
          </p:nvSpPr>
          <p:spPr bwMode="auto">
            <a:xfrm>
              <a:off x="3241302" y="3976688"/>
              <a:ext cx="442632" cy="13713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588"/>
            </a:p>
          </p:txBody>
        </p:sp>
        <p:sp>
          <p:nvSpPr>
            <p:cNvPr id="63499" name="Text Box 11"/>
            <p:cNvSpPr txBox="1">
              <a:spLocks noChangeArrowheads="1"/>
            </p:cNvSpPr>
            <p:nvPr/>
          </p:nvSpPr>
          <p:spPr bwMode="auto">
            <a:xfrm>
              <a:off x="5090272" y="3746968"/>
              <a:ext cx="886666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 i="1">
                  <a:latin typeface="Arial" charset="0"/>
                </a:rPr>
                <a:t>Player 2</a:t>
              </a:r>
            </a:p>
          </p:txBody>
        </p:sp>
        <p:sp>
          <p:nvSpPr>
            <p:cNvPr id="63500" name="Text Box 12"/>
            <p:cNvSpPr txBox="1">
              <a:spLocks noChangeArrowheads="1"/>
            </p:cNvSpPr>
            <p:nvPr/>
          </p:nvSpPr>
          <p:spPr bwMode="auto">
            <a:xfrm>
              <a:off x="2057681" y="5423647"/>
              <a:ext cx="886665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1, 1</a:t>
              </a:r>
            </a:p>
          </p:txBody>
        </p:sp>
        <p:sp>
          <p:nvSpPr>
            <p:cNvPr id="63501" name="Text Box 13"/>
            <p:cNvSpPr txBox="1">
              <a:spLocks noChangeArrowheads="1"/>
            </p:cNvSpPr>
            <p:nvPr/>
          </p:nvSpPr>
          <p:spPr bwMode="auto">
            <a:xfrm>
              <a:off x="3388380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3, 0</a:t>
              </a:r>
            </a:p>
          </p:txBody>
        </p:sp>
        <p:sp>
          <p:nvSpPr>
            <p:cNvPr id="63502" name="Text Box 14"/>
            <p:cNvSpPr txBox="1">
              <a:spLocks noChangeArrowheads="1"/>
            </p:cNvSpPr>
            <p:nvPr/>
          </p:nvSpPr>
          <p:spPr bwMode="auto">
            <a:xfrm>
              <a:off x="4127968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0, 0</a:t>
              </a:r>
            </a:p>
          </p:txBody>
        </p:sp>
        <p:sp>
          <p:nvSpPr>
            <p:cNvPr id="63503" name="Text Box 15"/>
            <p:cNvSpPr txBox="1">
              <a:spLocks noChangeArrowheads="1"/>
            </p:cNvSpPr>
            <p:nvPr/>
          </p:nvSpPr>
          <p:spPr bwMode="auto">
            <a:xfrm>
              <a:off x="5681383" y="5423647"/>
              <a:ext cx="888066" cy="3623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765" dirty="0">
                  <a:latin typeface="Arial" charset="0"/>
                </a:rPr>
                <a:t>2, 1</a:t>
              </a:r>
            </a:p>
          </p:txBody>
        </p:sp>
        <p:sp>
          <p:nvSpPr>
            <p:cNvPr id="63505" name="Text Box 17"/>
            <p:cNvSpPr txBox="1">
              <a:spLocks noChangeArrowheads="1"/>
            </p:cNvSpPr>
            <p:nvPr/>
          </p:nvSpPr>
          <p:spPr bwMode="auto">
            <a:xfrm>
              <a:off x="3092824" y="3062008"/>
              <a:ext cx="518272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Up</a:t>
              </a:r>
            </a:p>
          </p:txBody>
        </p:sp>
        <p:sp>
          <p:nvSpPr>
            <p:cNvPr id="63506" name="Text Box 18"/>
            <p:cNvSpPr txBox="1">
              <a:spLocks noChangeArrowheads="1"/>
            </p:cNvSpPr>
            <p:nvPr/>
          </p:nvSpPr>
          <p:spPr bwMode="auto">
            <a:xfrm>
              <a:off x="4572000" y="3062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Down</a:t>
              </a:r>
            </a:p>
          </p:txBody>
        </p:sp>
        <p:sp>
          <p:nvSpPr>
            <p:cNvPr id="63507" name="Text Box 19"/>
            <p:cNvSpPr txBox="1">
              <a:spLocks noChangeArrowheads="1"/>
            </p:cNvSpPr>
            <p:nvPr/>
          </p:nvSpPr>
          <p:spPr bwMode="auto">
            <a:xfrm>
              <a:off x="2131919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8" name="Text Box 20"/>
            <p:cNvSpPr txBox="1">
              <a:spLocks noChangeArrowheads="1"/>
            </p:cNvSpPr>
            <p:nvPr/>
          </p:nvSpPr>
          <p:spPr bwMode="auto">
            <a:xfrm>
              <a:off x="4235824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Left</a:t>
              </a:r>
            </a:p>
          </p:txBody>
        </p:sp>
        <p:sp>
          <p:nvSpPr>
            <p:cNvPr id="63509" name="Text Box 21"/>
            <p:cNvSpPr txBox="1">
              <a:spLocks noChangeArrowheads="1"/>
            </p:cNvSpPr>
            <p:nvPr/>
          </p:nvSpPr>
          <p:spPr bwMode="auto">
            <a:xfrm>
              <a:off x="5532904" y="4586008"/>
              <a:ext cx="6667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  <p:sp>
          <p:nvSpPr>
            <p:cNvPr id="63510" name="Text Box 22"/>
            <p:cNvSpPr txBox="1">
              <a:spLocks noChangeArrowheads="1"/>
            </p:cNvSpPr>
            <p:nvPr/>
          </p:nvSpPr>
          <p:spPr bwMode="auto">
            <a:xfrm>
              <a:off x="3462618" y="4586008"/>
              <a:ext cx="665350" cy="3080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89896" tIns="44948" rIns="89896" bIns="44948">
              <a:spAutoFit/>
            </a:bodyPr>
            <a:lstStyle/>
            <a:p>
              <a:pPr defTabSz="449660"/>
              <a:r>
                <a:rPr lang="en-US" sz="1412">
                  <a:latin typeface="Arial" charset="0"/>
                </a:rPr>
                <a:t>Right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27" name="Group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0438"/>
              </p:ext>
            </p:extLst>
          </p:nvPr>
        </p:nvGraphicFramePr>
        <p:xfrm>
          <a:off x="6396877" y="917326"/>
          <a:ext cx="2486305" cy="1780532"/>
        </p:xfrm>
        <a:graphic>
          <a:graphicData uri="http://schemas.openxmlformats.org/drawingml/2006/table">
            <a:tbl>
              <a:tblPr/>
              <a:tblGrid>
                <a:gridCol w="1243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026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85" marR="89885" marT="44943" marB="4494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4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85" marR="89885" marT="44943" marB="4494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653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Commitment to mixed strategies</a:t>
            </a:r>
          </a:p>
        </p:txBody>
      </p:sp>
      <p:graphicFrame>
        <p:nvGraphicFramePr>
          <p:cNvPr id="64515" name="Group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1378613"/>
              </p:ext>
            </p:extLst>
          </p:nvPr>
        </p:nvGraphicFramePr>
        <p:xfrm>
          <a:off x="3123126" y="1865689"/>
          <a:ext cx="2497511" cy="1647090"/>
        </p:xfrm>
        <a:graphic>
          <a:graphicData uri="http://schemas.openxmlformats.org/drawingml/2006/table">
            <a:tbl>
              <a:tblPr/>
              <a:tblGrid>
                <a:gridCol w="12494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8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1, 1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3, 0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54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0, 0</a:t>
                      </a:r>
                    </a:p>
                  </a:txBody>
                  <a:tcPr marL="89896" marR="89896" marT="44948" marB="4494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4000"/>
                        </a:lnSpc>
                        <a:spcBef>
                          <a:spcPts val="9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Arial" charset="0"/>
                        <a:buNone/>
                        <a:tabLst/>
                      </a:pPr>
                      <a:r>
                        <a:rPr kumimoji="0" lang="en-US" sz="3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2, 1</a:t>
                      </a:r>
                    </a:p>
                  </a:txBody>
                  <a:tcPr marL="89896" marR="89896" marT="44948" marB="4494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lg" len="lg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4526" name="Text Box 14"/>
          <p:cNvSpPr txBox="1">
            <a:spLocks noChangeArrowheads="1"/>
          </p:cNvSpPr>
          <p:nvPr/>
        </p:nvSpPr>
        <p:spPr bwMode="auto">
          <a:xfrm>
            <a:off x="2255318" y="1969434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.49</a:t>
            </a:r>
          </a:p>
        </p:txBody>
      </p:sp>
      <p:sp>
        <p:nvSpPr>
          <p:cNvPr id="64527" name="Text Box 15"/>
          <p:cNvSpPr txBox="1">
            <a:spLocks noChangeArrowheads="1"/>
          </p:cNvSpPr>
          <p:nvPr/>
        </p:nvSpPr>
        <p:spPr bwMode="auto">
          <a:xfrm>
            <a:off x="2255318" y="2843493"/>
            <a:ext cx="750526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/>
              <a:t>.51</a:t>
            </a:r>
          </a:p>
        </p:txBody>
      </p:sp>
      <p:sp>
        <p:nvSpPr>
          <p:cNvPr id="64528" name="Text Box 16"/>
          <p:cNvSpPr txBox="1">
            <a:spLocks noChangeArrowheads="1"/>
          </p:cNvSpPr>
          <p:nvPr/>
        </p:nvSpPr>
        <p:spPr bwMode="auto">
          <a:xfrm>
            <a:off x="3657884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0</a:t>
            </a:r>
          </a:p>
        </p:txBody>
      </p:sp>
      <p:sp>
        <p:nvSpPr>
          <p:cNvPr id="64529" name="Text Box 17"/>
          <p:cNvSpPr txBox="1">
            <a:spLocks noChangeArrowheads="1"/>
          </p:cNvSpPr>
          <p:nvPr/>
        </p:nvSpPr>
        <p:spPr bwMode="auto">
          <a:xfrm>
            <a:off x="4868120" y="1210235"/>
            <a:ext cx="410690" cy="669286"/>
          </a:xfrm>
          <a:prstGeom prst="rect">
            <a:avLst/>
          </a:prstGeom>
          <a:noFill/>
          <a:ln w="5080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3177" dirty="0"/>
              <a:t>1</a:t>
            </a:r>
          </a:p>
        </p:txBody>
      </p:sp>
      <p:sp>
        <p:nvSpPr>
          <p:cNvPr id="64532" name="Rectangle 20"/>
          <p:cNvSpPr>
            <a:spLocks noChangeArrowheads="1"/>
          </p:cNvSpPr>
          <p:nvPr/>
        </p:nvSpPr>
        <p:spPr bwMode="auto">
          <a:xfrm>
            <a:off x="336177" y="5003726"/>
            <a:ext cx="8432426" cy="684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9896" tIns="44948" rIns="89896" bIns="44948"/>
          <a:lstStyle/>
          <a:p>
            <a:pPr marL="313781" indent="-280162">
              <a:lnSpc>
                <a:spcPct val="124000"/>
              </a:lnSpc>
              <a:spcBef>
                <a:spcPts val="684"/>
              </a:spcBef>
              <a:buClr>
                <a:srgbClr val="000000"/>
              </a:buClr>
              <a:buSzPct val="100000"/>
            </a:pPr>
            <a:r>
              <a:rPr lang="en-US" sz="2000" b="1" dirty="0">
                <a:solidFill>
                  <a:srgbClr val="000000"/>
                </a:solidFill>
                <a:latin typeface="Arial" charset="0"/>
              </a:rPr>
              <a:t>Sometimes also called a </a:t>
            </a:r>
            <a:r>
              <a:rPr lang="en-US" sz="2000" b="1" dirty="0">
                <a:solidFill>
                  <a:schemeClr val="tx2"/>
                </a:solidFill>
                <a:latin typeface="Arial" charset="0"/>
              </a:rPr>
              <a:t>Stackelberg (mixed) strategy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9</a:t>
            </a:fld>
            <a:endParaRPr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3771" y="4250863"/>
            <a:ext cx="3876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What should Column do ????????</a:t>
            </a:r>
          </a:p>
        </p:txBody>
      </p:sp>
    </p:spTree>
    <p:extLst>
      <p:ext uri="{BB962C8B-B14F-4D97-AF65-F5344CB8AC3E}">
        <p14:creationId xmlns:p14="http://schemas.microsoft.com/office/powerpoint/2010/main" val="139464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26" grpId="0"/>
      <p:bldP spid="64527" grpId="0"/>
      <p:bldP spid="64528" grpId="0"/>
      <p:bldP spid="64529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2975</Words>
  <Application>Microsoft Macintosh PowerPoint</Application>
  <PresentationFormat>On-screen Show (4:3)</PresentationFormat>
  <Paragraphs>593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Black</vt:lpstr>
      <vt:lpstr>Calibri</vt:lpstr>
      <vt:lpstr>Symbol</vt:lpstr>
      <vt:lpstr>Times New Roman</vt:lpstr>
      <vt:lpstr>Essential</vt:lpstr>
      <vt:lpstr>Applied Mechanism Design For Social Good</vt:lpstr>
      <vt:lpstr>Project Proposals</vt:lpstr>
      <vt:lpstr>Project Proposals:  A suggestion</vt:lpstr>
      <vt:lpstr>This class: Stackelberg &amp; Security Games</vt:lpstr>
      <vt:lpstr>Simultaneous Play</vt:lpstr>
      <vt:lpstr>Leader-Follower Games</vt:lpstr>
      <vt:lpstr>Aside: First-mover Advantage (FMA)</vt:lpstr>
      <vt:lpstr>Commitment as an extensive-form game</vt:lpstr>
      <vt:lpstr>Commitment to mixed strategies</vt:lpstr>
      <vt:lpstr>Commitment as an extensive-form game…</vt:lpstr>
      <vt:lpstr>What Should The Leader Commit tO?</vt:lpstr>
      <vt:lpstr>What should the leader commit to?</vt:lpstr>
      <vt:lpstr>What should the leader commit to?</vt:lpstr>
      <vt:lpstr>Running Example</vt:lpstr>
      <vt:lpstr>Is Commitment always good for the leader?</vt:lpstr>
      <vt:lpstr>What should the leader commit to?</vt:lpstr>
      <vt:lpstr>What should the leader commit to?</vt:lpstr>
      <vt:lpstr>Stackelberg Security Games</vt:lpstr>
      <vt:lpstr>Security Games: A Formal Model</vt:lpstr>
      <vt:lpstr>Simple Example</vt:lpstr>
      <vt:lpstr>Real-world  Security Games</vt:lpstr>
      <vt:lpstr>Overview of an impactful paper in this space</vt:lpstr>
      <vt:lpstr>Overview of an impactful paper in this space</vt:lpstr>
      <vt:lpstr>Running Example</vt:lpstr>
      <vt:lpstr>Motivation and introduction</vt:lpstr>
      <vt:lpstr>Compact Representations of Security Games—Extensive Form is Too Big!</vt:lpstr>
      <vt:lpstr>Compact Representations of Security Games</vt:lpstr>
      <vt:lpstr>ERASER Formulation</vt:lpstr>
      <vt:lpstr>ERASER Formulation</vt:lpstr>
      <vt:lpstr>ERASER Formulation</vt:lpstr>
      <vt:lpstr>ERASER: Running Example (2 Resources, 4 targets)</vt:lpstr>
      <vt:lpstr>ERASER: Running Example (2 Resources, 4 targets)</vt:lpstr>
      <vt:lpstr>ERASER – running example</vt:lpstr>
      <vt:lpstr>ERASER-C(Onstrained)</vt:lpstr>
      <vt:lpstr>How to compute the actual mixed strategy to follow?</vt:lpstr>
      <vt:lpstr>A tool: Birkhoff-von Neumann theorem</vt:lpstr>
      <vt:lpstr>Schedules of size 1 using BvN</vt:lpstr>
      <vt:lpstr>Counter-example to the compact LP</vt:lpstr>
      <vt:lpstr>Algorithms &amp; complexity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Mechanism Design For Social Good</dc:title>
  <dc:creator>John Dickerson</dc:creator>
  <cp:lastModifiedBy>John Dickerson</cp:lastModifiedBy>
  <cp:revision>8</cp:revision>
  <dcterms:created xsi:type="dcterms:W3CDTF">2020-03-12T03:46:56Z</dcterms:created>
  <dcterms:modified xsi:type="dcterms:W3CDTF">2020-03-12T04:41:14Z</dcterms:modified>
</cp:coreProperties>
</file>